
<file path=[Content_Types].xml><?xml version="1.0" encoding="utf-8"?>
<Types xmlns="http://schemas.openxmlformats.org/package/2006/content-types">
  <Default ContentType="image/png" Extension="png"/>
  <Default ContentType="image/svg+xml" Extension="svg"/>
  <Default ContentType="image/jpeg" Extension="jpeg"/>
  <Default ContentType="application/vnd.openxmlformats-package.relationships+xml" Extension="rels"/>
  <Default ContentType="application/xml" Extension="xml"/>
  <Default ContentType="image/vnd.ms-photo" Extension="wdp"/>
  <Default ContentType="image/gif" Extension="gif"/>
  <Default ContentType="image/jpeg" Extension="jp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6" r:id="rId3"/>
    <p:sldId id="267" r:id="rId4"/>
    <p:sldId id="410" r:id="rId5"/>
    <p:sldId id="269" r:id="rId6"/>
    <p:sldId id="411" r:id="rId7"/>
    <p:sldId id="412" r:id="rId8"/>
    <p:sldId id="413" r:id="rId9"/>
    <p:sldId id="414" r:id="rId10"/>
    <p:sldId id="415" r:id="rId11"/>
    <p:sldId id="261" r:id="rId12"/>
    <p:sldId id="262" r:id="rId13"/>
    <p:sldId id="264" r:id="rId14"/>
    <p:sldId id="265" r:id="rId1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5EE"/>
    <a:srgbClr val="FFECC1"/>
    <a:srgbClr val="001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548"/>
  </p:normalViewPr>
  <p:slideViewPr>
    <p:cSldViewPr snapToGrid="0" snapToObjects="1">
      <p:cViewPr varScale="1">
        <p:scale>
          <a:sx n="105" d="100"/>
          <a:sy n="105" d="100"/>
        </p:scale>
        <p:origin x="4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CC9AC-72B4-0A4F-86A5-A7936C90F070}" type="datetimeFigureOut">
              <a:rPr lang="ru-KZ" smtClean="0"/>
              <a:t>02/10/2021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5DEFB-D9C7-D441-B9F2-A6A2276D43C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5354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5DEFB-D9C7-D441-B9F2-A6A2276D43C4}" type="slidenum">
              <a:rPr lang="ru-KZ" smtClean="0"/>
              <a:t>3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44061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5DEFB-D9C7-D441-B9F2-A6A2276D43C4}" type="slidenum">
              <a:rPr lang="ru-KZ" smtClean="0"/>
              <a:t>4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6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5DEFB-D9C7-D441-B9F2-A6A2276D43C4}" type="slidenum">
              <a:rPr lang="ru-KZ" smtClean="0"/>
              <a:t>5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51373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2FCB3-FF42-49F6-89AF-7172557887B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92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5DEFB-D9C7-D441-B9F2-A6A2276D43C4}" type="slidenum">
              <a:rPr lang="ru-KZ" smtClean="0"/>
              <a:t>12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51155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A068A-52E5-7F45-9B0F-90BCE798C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E64F08-8518-9644-B899-1320DE115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A4198D-2FC8-E34B-9B13-49D005AA5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54B5-D848-1548-B8CC-71B58041FE7E}" type="datetimeFigureOut">
              <a:rPr lang="ru-KZ" smtClean="0"/>
              <a:t>02/10/2021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301C9C-7AE0-8A4B-9D29-45C37DC3C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4B1AC9-1179-8040-B20A-3860A6F7B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87F3-0307-EF46-A257-0925D86414B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57177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83D47-3785-5941-B1EB-5E4BB034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EF4561-CF0E-1845-A3E4-964DC2335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D0640D-3C72-7449-A1B8-A1361C0A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54B5-D848-1548-B8CC-71B58041FE7E}" type="datetimeFigureOut">
              <a:rPr lang="ru-KZ" smtClean="0"/>
              <a:t>02/10/2021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6C0E9B-F34C-B64E-817C-BA7F6DD37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AAEAD-8024-1C45-BEB4-3D01FCEA4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87F3-0307-EF46-A257-0925D86414B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39943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871481-B8B3-1B4F-896F-CE2CA4B61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136A43-3C0B-4347-8A11-4A22C8A22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44F50-F10B-5C4D-AD0A-AEA3ED9FA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54B5-D848-1548-B8CC-71B58041FE7E}" type="datetimeFigureOut">
              <a:rPr lang="ru-KZ" smtClean="0"/>
              <a:t>02/10/2021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E7D6DF-9F0A-564F-9D56-BC6F2E4DE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4E26D2-BFD4-EE49-99A9-8068636F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87F3-0307-EF46-A257-0925D86414B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54693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1AAB6-D9C6-6849-8BD6-4C5619BCA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FA6023-1D91-BC49-AF92-68F93EE5A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99F7C0-7275-4749-B661-41D49C36F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54B5-D848-1548-B8CC-71B58041FE7E}" type="datetimeFigureOut">
              <a:rPr lang="ru-KZ" smtClean="0"/>
              <a:t>02/10/2021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C0FC0F-9406-754D-94BE-6E0069A5B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E1D1DB-9BCD-8741-A479-F4E52123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87F3-0307-EF46-A257-0925D86414B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93549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857D0F-00A1-CB4B-A17A-0510446F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737B24-3123-3C4E-A639-F5A34A365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DF4B98-4C2A-D242-9DE1-708D4B82A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54B5-D848-1548-B8CC-71B58041FE7E}" type="datetimeFigureOut">
              <a:rPr lang="ru-KZ" smtClean="0"/>
              <a:t>02/10/2021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B1216B-2327-EE4B-AD05-5A83773E6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621349-C29C-6F40-8FE2-164CBB153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87F3-0307-EF46-A257-0925D86414B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0135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91C31-8E8A-F444-8243-48EFB123D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7B0075-DEF8-5E43-8B89-08509163BD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9EAA6F-E60E-7E40-BAB0-F0488FBB7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DB84C8-E4EA-E446-A223-54226B05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54B5-D848-1548-B8CC-71B58041FE7E}" type="datetimeFigureOut">
              <a:rPr lang="ru-KZ" smtClean="0"/>
              <a:t>02/10/2021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29B275-C6C6-164F-9600-A1864159C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4F35CC-06EB-F441-91B0-07820075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87F3-0307-EF46-A257-0925D86414B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87906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4BE72-045D-CF49-A323-E96DBE8B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B118EF-0A78-124A-9CDA-2454B1E54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665467-AB98-814F-8685-C4E71288B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B75C75-ABE4-B84D-9DBE-236208C1D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C4DFDC8-A819-8740-89AC-AB8F30EAEC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C8415E-098F-D74C-8243-AC77D5253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54B5-D848-1548-B8CC-71B58041FE7E}" type="datetimeFigureOut">
              <a:rPr lang="ru-KZ" smtClean="0"/>
              <a:t>02/10/2021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77A8949-9535-684C-9CF9-2A9557317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5BD0E33-DB83-F740-98DE-5D3620E5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87F3-0307-EF46-A257-0925D86414B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33655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9037D-EA17-CE48-998A-E5B4896C3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BEF152-3EC6-8541-9AF1-47CD842A8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54B5-D848-1548-B8CC-71B58041FE7E}" type="datetimeFigureOut">
              <a:rPr lang="ru-KZ" smtClean="0"/>
              <a:t>02/10/2021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6918A9-BFAA-7645-85A9-DBDE46270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1AED69-3CD5-2848-BF16-B7AD22EC2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87F3-0307-EF46-A257-0925D86414B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0934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1D8D64-674C-9A4D-9402-05FFC26FE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54B5-D848-1548-B8CC-71B58041FE7E}" type="datetimeFigureOut">
              <a:rPr lang="ru-KZ" smtClean="0"/>
              <a:t>02/10/2021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BD8F39-FFE9-5942-AC8E-268EFF6C4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214D2E-B077-B545-BE82-ECB5FC7A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87F3-0307-EF46-A257-0925D86414B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92729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031A9-4EBD-FF49-9CE9-0DE8EC52A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596490-1C97-DB4D-A2FC-06320ACB7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8EA657-4D03-5B4F-9113-3E91AA704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256635-F8AB-C241-B21E-B5512EA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54B5-D848-1548-B8CC-71B58041FE7E}" type="datetimeFigureOut">
              <a:rPr lang="ru-KZ" smtClean="0"/>
              <a:t>02/10/2021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3BE15D-8423-F243-A10C-82A23F863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D060B5-CD7C-644E-A864-4A75D16E2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87F3-0307-EF46-A257-0925D86414B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84687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121AF-CD4E-0446-A75D-890BE38BF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0A418A-D5CB-024B-971E-94105FDDE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C5DD5E-3D0A-1A45-B937-C34251C9E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181663-861B-0549-833C-7A923EE79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54B5-D848-1548-B8CC-71B58041FE7E}" type="datetimeFigureOut">
              <a:rPr lang="ru-KZ" smtClean="0"/>
              <a:t>02/10/2021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1FDC10-6079-6C4F-AFC3-ED970B66C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9D7922-0E82-1B4D-8808-8664B1F4B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87F3-0307-EF46-A257-0925D86414B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55038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08F70-52E4-C84C-9097-BC29F7A6B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D6BE4-5250-1841-8222-B962C197A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6A725E-7049-5040-BB69-1CAAD2882F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54B5-D848-1548-B8CC-71B58041FE7E}" type="datetimeFigureOut">
              <a:rPr lang="ru-KZ" smtClean="0"/>
              <a:t>02/10/2021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B30C2C-F104-1243-B3B2-22291CB23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320655-D3A7-B041-A49D-3FD2F86A1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087F3-0307-EF46-A257-0925D86414B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2829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15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2.png"/><Relationship Id="rId4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 ?><Relationships xmlns="http://schemas.openxmlformats.org/package/2006/relationships"><Relationship Id="rId8" Target="../media/image21.jpg" Type="http://schemas.openxmlformats.org/officeDocument/2006/relationships/image"/><Relationship Id="rId3" Target="../media/image16.png" Type="http://schemas.openxmlformats.org/officeDocument/2006/relationships/image"/><Relationship Id="rId7" Target="../media/image20.jpg" Type="http://schemas.openxmlformats.org/officeDocument/2006/relationships/image"/><Relationship Id="rId2" Target="../media/image15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19.jpeg" Type="http://schemas.openxmlformats.org/officeDocument/2006/relationships/image"/><Relationship Id="rId11" Target="../media/image24.png" Type="http://schemas.openxmlformats.org/officeDocument/2006/relationships/image"/><Relationship Id="rId5" Target="../media/image18.png" Type="http://schemas.openxmlformats.org/officeDocument/2006/relationships/image"/><Relationship Id="rId10" Target="../media/image23.jpeg" Type="http://schemas.openxmlformats.org/officeDocument/2006/relationships/image"/><Relationship Id="rId4" Target="../media/image17.png" Type="http://schemas.openxmlformats.org/officeDocument/2006/relationships/image"/><Relationship Id="rId9" Target="../media/image22.jpeg" Type="http://schemas.openxmlformats.org/officeDocument/2006/relationships/image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9.xml.rels><?xml version="1.0" encoding="UTF-8" standalone="yes" ?><Relationships xmlns="http://schemas.openxmlformats.org/package/2006/relationships"><Relationship Id="rId3" Target="../media/image29.png" Type="http://schemas.openxmlformats.org/officeDocument/2006/relationships/image"/><Relationship Id="rId2" Target="../media/image15.jpeg" Type="http://schemas.openxmlformats.org/officeDocument/2006/relationships/image"/><Relationship Id="rId1" Target="../slideLayouts/slideLayout7.xml" Type="http://schemas.openxmlformats.org/officeDocument/2006/relationships/slideLayout"/><Relationship Id="rId5" Target="../media/image30.jpeg" Type="http://schemas.openxmlformats.org/officeDocument/2006/relationships/image"/><Relationship Id="rId4" Target="../media/hdphoto1.wdp" Type="http://schemas.microsoft.com/office/2007/relationships/hdphoto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0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6DDA4C-7DF0-4443-B39D-C291EE7C5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05" r="1" b="12352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77100AA-BF68-4139-8224-79EA1F9164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74247" y="753374"/>
            <a:ext cx="5353835" cy="5353836"/>
          </a:xfrm>
          <a:custGeom>
            <a:avLst/>
            <a:gdLst>
              <a:gd name="connsiteX0" fmla="*/ 5273742 w 5353835"/>
              <a:gd name="connsiteY0" fmla="*/ 690509 h 5353836"/>
              <a:gd name="connsiteX1" fmla="*/ 5353835 w 5353835"/>
              <a:gd name="connsiteY1" fmla="*/ 770602 h 5353836"/>
              <a:gd name="connsiteX2" fmla="*/ 5353835 w 5353835"/>
              <a:gd name="connsiteY2" fmla="*/ 4854514 h 5353836"/>
              <a:gd name="connsiteX3" fmla="*/ 5273742 w 5353835"/>
              <a:gd name="connsiteY3" fmla="*/ 4934608 h 5353836"/>
              <a:gd name="connsiteX4" fmla="*/ 502667 w 5353835"/>
              <a:gd name="connsiteY4" fmla="*/ 0 h 5353836"/>
              <a:gd name="connsiteX5" fmla="*/ 4583234 w 5353835"/>
              <a:gd name="connsiteY5" fmla="*/ 1 h 5353836"/>
              <a:gd name="connsiteX6" fmla="*/ 4663327 w 5353835"/>
              <a:gd name="connsiteY6" fmla="*/ 80094 h 5353836"/>
              <a:gd name="connsiteX7" fmla="*/ 422574 w 5353835"/>
              <a:gd name="connsiteY7" fmla="*/ 80094 h 5353836"/>
              <a:gd name="connsiteX8" fmla="*/ 0 w 5353835"/>
              <a:gd name="connsiteY8" fmla="*/ 502667 h 5353836"/>
              <a:gd name="connsiteX9" fmla="*/ 80093 w 5353835"/>
              <a:gd name="connsiteY9" fmla="*/ 422574 h 5353836"/>
              <a:gd name="connsiteX10" fmla="*/ 80093 w 5353835"/>
              <a:gd name="connsiteY10" fmla="*/ 5273743 h 5353836"/>
              <a:gd name="connsiteX11" fmla="*/ 4934607 w 5353835"/>
              <a:gd name="connsiteY11" fmla="*/ 5273743 h 5353836"/>
              <a:gd name="connsiteX12" fmla="*/ 4854514 w 5353835"/>
              <a:gd name="connsiteY12" fmla="*/ 5353836 h 5353836"/>
              <a:gd name="connsiteX13" fmla="*/ 0 w 5353835"/>
              <a:gd name="connsiteY13" fmla="*/ 5353836 h 535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6">
                <a:moveTo>
                  <a:pt x="5273742" y="690509"/>
                </a:moveTo>
                <a:lnTo>
                  <a:pt x="5353835" y="770602"/>
                </a:lnTo>
                <a:lnTo>
                  <a:pt x="5353835" y="4854514"/>
                </a:lnTo>
                <a:lnTo>
                  <a:pt x="5273742" y="4934608"/>
                </a:lnTo>
                <a:close/>
                <a:moveTo>
                  <a:pt x="502667" y="0"/>
                </a:moveTo>
                <a:lnTo>
                  <a:pt x="4583234" y="1"/>
                </a:lnTo>
                <a:lnTo>
                  <a:pt x="4663327" y="80094"/>
                </a:lnTo>
                <a:lnTo>
                  <a:pt x="422574" y="80094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5273743"/>
                </a:lnTo>
                <a:lnTo>
                  <a:pt x="4934607" y="5273743"/>
                </a:lnTo>
                <a:lnTo>
                  <a:pt x="4854514" y="5353836"/>
                </a:lnTo>
                <a:lnTo>
                  <a:pt x="0" y="53538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AD07E-290D-E849-AE25-C4EA6CFCA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6981" y="2452526"/>
            <a:ext cx="4248318" cy="1952947"/>
          </a:xfrm>
          <a:noFill/>
        </p:spPr>
        <p:txBody>
          <a:bodyPr anchor="ctr">
            <a:normAutofit/>
          </a:bodyPr>
          <a:lstStyle/>
          <a:p>
            <a:endParaRPr lang="ru-KZ" sz="3600">
              <a:solidFill>
                <a:srgbClr val="080808"/>
              </a:solidFill>
            </a:endParaRPr>
          </a:p>
        </p:txBody>
      </p:sp>
      <p:pic>
        <p:nvPicPr>
          <p:cNvPr id="9" name="Рисунок 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455BD95C-88D2-524A-A272-ECA9E63BA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748" y="2593373"/>
            <a:ext cx="3810000" cy="16637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4D6E16D8-4ED2-3A49-B4D5-7F7CCAF91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089" y="2452526"/>
            <a:ext cx="44704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7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7069682" y="3054687"/>
            <a:ext cx="5096485" cy="3822363"/>
            <a:chOff x="9063466" y="3513902"/>
            <a:chExt cx="9224534" cy="6918400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3466" y="3513902"/>
              <a:ext cx="9224534" cy="6918400"/>
            </a:xfrm>
            <a:prstGeom prst="rect">
              <a:avLst/>
            </a:prstGeom>
          </p:spPr>
        </p:pic>
        <p:sp>
          <p:nvSpPr>
            <p:cNvPr id="30" name="Скругленный прямоугольник 29"/>
            <p:cNvSpPr/>
            <p:nvPr/>
          </p:nvSpPr>
          <p:spPr>
            <a:xfrm>
              <a:off x="16689655" y="4808552"/>
              <a:ext cx="822894" cy="607725"/>
            </a:xfrm>
            <a:prstGeom prst="roundRect">
              <a:avLst>
                <a:gd name="adj" fmla="val 5702"/>
              </a:avLst>
            </a:prstGeom>
            <a:solidFill>
              <a:srgbClr val="140135"/>
            </a:solidFill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Рисунок 31" descr="Изображение выглядит как рисунок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69E6466B-B095-FC4E-9E2B-278DB729A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9"/>
            <a:stretch/>
          </p:blipFill>
          <p:spPr>
            <a:xfrm>
              <a:off x="16841094" y="4847611"/>
              <a:ext cx="520015" cy="52960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9EFC22-92F8-442F-8A81-F8E7C6547022}"/>
              </a:ext>
            </a:extLst>
          </p:cNvPr>
          <p:cNvGrpSpPr/>
          <p:nvPr/>
        </p:nvGrpSpPr>
        <p:grpSpPr>
          <a:xfrm rot="480000">
            <a:off x="308980" y="-882843"/>
            <a:ext cx="7757949" cy="5537940"/>
            <a:chOff x="2440151" y="773960"/>
            <a:chExt cx="7757949" cy="553794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E661115-13CC-4F8F-84C9-29399D20A5DF}"/>
                </a:ext>
              </a:extLst>
            </p:cNvPr>
            <p:cNvCxnSpPr/>
            <p:nvPr/>
          </p:nvCxnSpPr>
          <p:spPr>
            <a:xfrm flipV="1">
              <a:off x="2567151" y="773960"/>
              <a:ext cx="7630949" cy="5385540"/>
            </a:xfrm>
            <a:prstGeom prst="line">
              <a:avLst/>
            </a:prstGeom>
            <a:ln>
              <a:solidFill>
                <a:srgbClr val="14B4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97CE355-821A-4134-A781-D9C08BB9ABDE}"/>
                </a:ext>
              </a:extLst>
            </p:cNvPr>
            <p:cNvCxnSpPr/>
            <p:nvPr/>
          </p:nvCxnSpPr>
          <p:spPr>
            <a:xfrm flipV="1">
              <a:off x="2440151" y="926360"/>
              <a:ext cx="7630949" cy="5385540"/>
            </a:xfrm>
            <a:prstGeom prst="line">
              <a:avLst/>
            </a:prstGeom>
            <a:ln>
              <a:solidFill>
                <a:srgbClr val="14B4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8BCAB6E-BC1A-417C-A150-1B18481C8BCC}"/>
              </a:ext>
            </a:extLst>
          </p:cNvPr>
          <p:cNvGrpSpPr/>
          <p:nvPr/>
        </p:nvGrpSpPr>
        <p:grpSpPr>
          <a:xfrm rot="480000">
            <a:off x="4531266" y="249764"/>
            <a:ext cx="7719849" cy="5585565"/>
            <a:chOff x="2478251" y="773960"/>
            <a:chExt cx="7719849" cy="558556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A5F3A2-D7BC-42C7-AB90-BD17EF6859E3}"/>
                </a:ext>
              </a:extLst>
            </p:cNvPr>
            <p:cNvCxnSpPr/>
            <p:nvPr/>
          </p:nvCxnSpPr>
          <p:spPr>
            <a:xfrm flipV="1">
              <a:off x="2567151" y="773960"/>
              <a:ext cx="7630949" cy="5385540"/>
            </a:xfrm>
            <a:prstGeom prst="line">
              <a:avLst/>
            </a:prstGeom>
            <a:ln>
              <a:solidFill>
                <a:srgbClr val="14B4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861889A-1BDE-4E8B-80E7-B17DB6E04B3D}"/>
                </a:ext>
              </a:extLst>
            </p:cNvPr>
            <p:cNvCxnSpPr/>
            <p:nvPr/>
          </p:nvCxnSpPr>
          <p:spPr>
            <a:xfrm flipV="1">
              <a:off x="2478251" y="973985"/>
              <a:ext cx="7630949" cy="5385540"/>
            </a:xfrm>
            <a:prstGeom prst="line">
              <a:avLst/>
            </a:prstGeom>
            <a:ln>
              <a:solidFill>
                <a:srgbClr val="14B4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4DE1503-298F-40D8-9A1D-7D041407A50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blipFill dpi="0" rotWithShape="1">
            <a:blip r:embed="rId4"/>
            <a:srcRect/>
            <a:stretch>
              <a:fillRect l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65E59-165F-478D-B81B-EB86DA5D9F47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FA7779-3EEF-4A48-AA5D-7FA2E2A817A4}"/>
              </a:ext>
            </a:extLst>
          </p:cNvPr>
          <p:cNvSpPr/>
          <p:nvPr/>
        </p:nvSpPr>
        <p:spPr>
          <a:xfrm>
            <a:off x="819807" y="0"/>
            <a:ext cx="4456387" cy="5281449"/>
          </a:xfrm>
          <a:prstGeom prst="rect">
            <a:avLst/>
          </a:prstGeom>
          <a:solidFill>
            <a:srgbClr val="3AE2EA">
              <a:alpha val="75000"/>
            </a:srgbClr>
          </a:soli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2866DA-1EC3-41EF-A3CB-2961C1A23417}"/>
              </a:ext>
            </a:extLst>
          </p:cNvPr>
          <p:cNvSpPr/>
          <p:nvPr/>
        </p:nvSpPr>
        <p:spPr>
          <a:xfrm>
            <a:off x="987973" y="1576551"/>
            <a:ext cx="1975945" cy="1681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0FB391-FADE-4FC0-8F98-F68EB6D7E8FD}"/>
              </a:ext>
            </a:extLst>
          </p:cNvPr>
          <p:cNvSpPr/>
          <p:nvPr/>
        </p:nvSpPr>
        <p:spPr>
          <a:xfrm>
            <a:off x="3132083" y="1576551"/>
            <a:ext cx="1975945" cy="1681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243C88-9DA3-44B7-82BF-35421527BC22}"/>
              </a:ext>
            </a:extLst>
          </p:cNvPr>
          <p:cNvSpPr/>
          <p:nvPr/>
        </p:nvSpPr>
        <p:spPr>
          <a:xfrm>
            <a:off x="987973" y="3421116"/>
            <a:ext cx="1975945" cy="1681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9E1C9D-B742-4A63-98B7-3BE3801A2D12}"/>
              </a:ext>
            </a:extLst>
          </p:cNvPr>
          <p:cNvSpPr/>
          <p:nvPr/>
        </p:nvSpPr>
        <p:spPr>
          <a:xfrm>
            <a:off x="3132083" y="3421116"/>
            <a:ext cx="1975945" cy="1681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997498" y="2749857"/>
            <a:ext cx="19759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rgbClr val="14B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статистики на основе регистров КС</a:t>
            </a:r>
            <a:endParaRPr lang="ru-RU" sz="1050" dirty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3059144" y="2778432"/>
            <a:ext cx="21441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rgbClr val="14B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Цифровой двойник</a:t>
            </a:r>
            <a:endParaRPr lang="ru-RU" sz="1050" dirty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932391" y="4634703"/>
            <a:ext cx="2067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14B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поддержки принятия эффективных решений</a:t>
            </a:r>
            <a:endParaRPr lang="ru-RU" sz="1000" dirty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3142054" y="4630232"/>
            <a:ext cx="1975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14B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Моделирование </a:t>
            </a:r>
            <a:br>
              <a:rPr lang="ru-RU" sz="1000" dirty="0" smtClean="0">
                <a:solidFill>
                  <a:srgbClr val="14B4B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rgbClr val="14B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вариантов событий</a:t>
            </a:r>
            <a:endParaRPr lang="ru-RU" sz="1000" dirty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09" y="3558418"/>
            <a:ext cx="1071867" cy="114933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09" y="4119298"/>
            <a:ext cx="2286249" cy="2246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210" y="3613027"/>
            <a:ext cx="1189690" cy="94671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212" y="1645398"/>
            <a:ext cx="1253413" cy="1086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 descr="Изображение выглядит как рисунок, еда&#10;&#10;Автоматически созданное описание">
            <a:extLst>
              <a:ext uri="{FF2B5EF4-FFF2-40B4-BE49-F238E27FC236}">
                <a16:creationId xmlns:a16="http://schemas.microsoft.com/office/drawing/2014/main" id="{F653BC5B-E0B3-C041-AD3A-E45702A2ED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2"/>
          <a:stretch/>
        </p:blipFill>
        <p:spPr>
          <a:xfrm>
            <a:off x="6802983" y="283371"/>
            <a:ext cx="4688986" cy="203556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669B4D1-6DF4-4468-BE65-CCDBA118B4FC}"/>
              </a:ext>
            </a:extLst>
          </p:cNvPr>
          <p:cNvSpPr txBox="1"/>
          <p:nvPr/>
        </p:nvSpPr>
        <p:spPr>
          <a:xfrm>
            <a:off x="819807" y="168090"/>
            <a:ext cx="445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</a:t>
            </a:r>
            <a:endParaRPr lang="en-I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5680F9F-25DB-714C-ABFA-A8A6FB8141E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873" t="31754" r="29762" b="14913"/>
          <a:stretch/>
        </p:blipFill>
        <p:spPr>
          <a:xfrm>
            <a:off x="1067827" y="1670352"/>
            <a:ext cx="1816235" cy="1036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261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41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reeform: Shape 43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Freeform: Shape 45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reeform: Shape 47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251C9-6EBC-2949-BE91-034320ED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kern="1200" dirty="0">
                <a:solidFill>
                  <a:srgbClr val="080808"/>
                </a:solidFill>
                <a:latin typeface="+mn-lt"/>
                <a:ea typeface="+mj-ea"/>
                <a:cs typeface="+mj-cs"/>
              </a:rPr>
              <a:t>ИНТЕРЕСНО?</a:t>
            </a:r>
            <a:br>
              <a:rPr lang="en-US" sz="3600" b="1" kern="1200" dirty="0">
                <a:solidFill>
                  <a:srgbClr val="080808"/>
                </a:solidFill>
                <a:latin typeface="+mn-lt"/>
                <a:ea typeface="+mj-ea"/>
                <a:cs typeface="+mj-cs"/>
              </a:rPr>
            </a:br>
            <a:r>
              <a:rPr lang="en-US" sz="3600" b="1" kern="1200" dirty="0">
                <a:solidFill>
                  <a:srgbClr val="080808"/>
                </a:solidFill>
                <a:latin typeface="+mn-lt"/>
                <a:ea typeface="+mj-ea"/>
                <a:cs typeface="+mj-cs"/>
              </a:rPr>
              <a:t>ХОТЕЛИ БЫ ПОРАБОТАТЬ </a:t>
            </a:r>
            <a:r>
              <a:rPr lang="en-US" sz="3600" b="1" kern="1200" dirty="0" err="1">
                <a:solidFill>
                  <a:srgbClr val="080808"/>
                </a:solidFill>
                <a:latin typeface="+mn-lt"/>
                <a:ea typeface="+mj-ea"/>
                <a:cs typeface="+mj-cs"/>
              </a:rPr>
              <a:t>С</a:t>
            </a:r>
            <a:r>
              <a:rPr lang="en-US" sz="3600" b="1" kern="1200" dirty="0">
                <a:solidFill>
                  <a:srgbClr val="080808"/>
                </a:solidFill>
                <a:latin typeface="+mn-lt"/>
                <a:ea typeface="+mj-ea"/>
                <a:cs typeface="+mj-cs"/>
              </a:rPr>
              <a:t> ДАННЫМИ </a:t>
            </a:r>
            <a:r>
              <a:rPr lang="en-US" sz="3600" b="1" kern="1200" dirty="0" err="1">
                <a:solidFill>
                  <a:srgbClr val="080808"/>
                </a:solidFill>
                <a:latin typeface="+mn-lt"/>
                <a:ea typeface="+mj-ea"/>
                <a:cs typeface="+mj-cs"/>
              </a:rPr>
              <a:t>И</a:t>
            </a:r>
            <a:r>
              <a:rPr lang="en-US" sz="3600" b="1" kern="1200" dirty="0">
                <a:solidFill>
                  <a:srgbClr val="080808"/>
                </a:solidFill>
                <a:latin typeface="+mn-lt"/>
                <a:ea typeface="+mj-ea"/>
                <a:cs typeface="+mj-cs"/>
              </a:rPr>
              <a:t> СОЗДАТЬ КРУТОЙ КЕЙС ДЛЯ ПРАВИТЕЛЬСТВА?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2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20855C-9FA4-417A-BE67-63C022F819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7E6A49B-1B06-403E-8CC5-ACB38A6BDE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4D6AF-D4C0-CF44-9D4B-4E7F606F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650" y="891540"/>
            <a:ext cx="10989564" cy="50711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2200" b="1" dirty="0"/>
              <a:t>Департамент анализа больших данных Блока </a:t>
            </a:r>
            <a:r>
              <a:rPr lang="en-US" sz="2200" b="1" dirty="0"/>
              <a:t>Big Data </a:t>
            </a:r>
            <a:r>
              <a:rPr lang="ru-RU" sz="2200" b="1" dirty="0"/>
              <a:t>АО «НИТ» рад сообщить о наборе среди студентов вузов последних курсов по специальностям</a:t>
            </a:r>
            <a:r>
              <a:rPr lang="en-US" sz="2200" b="1" dirty="0"/>
              <a:t>:</a:t>
            </a:r>
            <a:br>
              <a:rPr lang="en-US" sz="2200" b="1" dirty="0"/>
            </a:b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«</a:t>
            </a:r>
            <a:r>
              <a:rPr lang="en-US" sz="2200" kern="1200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Вычислительная</a:t>
            </a:r>
            <a:r>
              <a:rPr lang="en-US" sz="2200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техника</a:t>
            </a:r>
            <a:r>
              <a:rPr lang="en-US" sz="2200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и</a:t>
            </a:r>
            <a:r>
              <a:rPr lang="en-US" sz="2200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программное</a:t>
            </a:r>
            <a:r>
              <a:rPr lang="en-US" sz="2200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обеспечение</a:t>
            </a:r>
            <a:r>
              <a:rPr lang="en-US" sz="2200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» 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«</a:t>
            </a:r>
            <a:r>
              <a:rPr lang="en-US" sz="2200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Информатика</a:t>
            </a:r>
            <a:r>
              <a:rPr lang="en-US" sz="2200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»</a:t>
            </a:r>
            <a:br>
              <a:rPr lang="en-US" sz="2200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</a:t>
            </a:r>
            <a:r>
              <a:rPr lang="en-US" sz="2200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Информационные</a:t>
            </a:r>
            <a:r>
              <a:rPr lang="en-US" sz="22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системы</a:t>
            </a:r>
            <a:r>
              <a:rPr lang="en-US" sz="22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»</a:t>
            </a:r>
            <a:br>
              <a:rPr lang="en-US" sz="22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«</a:t>
            </a:r>
            <a:r>
              <a:rPr lang="en-US" sz="2200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Математическое</a:t>
            </a:r>
            <a:r>
              <a:rPr lang="en-US" sz="22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и</a:t>
            </a:r>
            <a:r>
              <a:rPr lang="en-US" sz="22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компьютерное</a:t>
            </a:r>
            <a:r>
              <a:rPr lang="en-US" sz="22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моделирование</a:t>
            </a:r>
            <a:r>
              <a:rPr lang="en-US" sz="22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» 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«</a:t>
            </a:r>
            <a:r>
              <a:rPr lang="en-US" sz="2200" kern="12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Математика</a:t>
            </a:r>
            <a:r>
              <a:rPr lang="en-US" sz="2200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»</a:t>
            </a:r>
            <a:r>
              <a:rPr lang="en-US" sz="22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2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«</a:t>
            </a:r>
            <a:r>
              <a:rPr lang="en-US" sz="2200" kern="1200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Автоматизация</a:t>
            </a:r>
            <a:r>
              <a:rPr lang="en-US" sz="2200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и</a:t>
            </a:r>
            <a:r>
              <a:rPr lang="en-US" sz="2200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управление</a:t>
            </a:r>
            <a:r>
              <a:rPr lang="en-US" sz="2200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»</a:t>
            </a:r>
            <a:br>
              <a:rPr lang="en-US" sz="2200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kk-KZ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</a:t>
            </a:r>
            <a:r>
              <a:rPr lang="ru-RU" sz="2200" b="1" dirty="0" err="1"/>
              <a:t>меющих</a:t>
            </a:r>
            <a:r>
              <a:rPr lang="ru-RU" sz="2200" b="1" dirty="0"/>
              <a:t> теоретические знания в одном из следующих направлении</a:t>
            </a:r>
            <a:r>
              <a:rPr lang="en-US" sz="2200" b="1" dirty="0"/>
              <a:t>:</a:t>
            </a:r>
            <a:br>
              <a:rPr lang="en-US" sz="2200" b="1" dirty="0"/>
            </a:br>
            <a:r>
              <a:rPr lang="ru-RU" sz="2200" dirty="0">
                <a:solidFill>
                  <a:schemeClr val="accent6">
                    <a:lumMod val="75000"/>
                  </a:schemeClr>
                </a:solidFill>
              </a:rPr>
              <a:t>Управление проектами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>
                <a:solidFill>
                  <a:srgbClr val="0070C0"/>
                </a:solidFill>
              </a:rPr>
              <a:t>Разработка ПО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>
                <a:solidFill>
                  <a:srgbClr val="002060"/>
                </a:solidFill>
              </a:rPr>
              <a:t>Тестирование ПО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>
                <a:solidFill>
                  <a:srgbClr val="C00000"/>
                </a:solidFill>
              </a:rPr>
              <a:t>Программирование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Управление базами данных</a:t>
            </a:r>
            <a:endParaRPr lang="en-US" sz="2200" kern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 descr="флажок установлен">
            <a:extLst>
              <a:ext uri="{FF2B5EF4-FFF2-40B4-BE49-F238E27FC236}">
                <a16:creationId xmlns:a16="http://schemas.microsoft.com/office/drawing/2014/main" id="{18D9E131-1363-6849-96D6-39FEB44F8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2435" y="1935480"/>
            <a:ext cx="457200" cy="457200"/>
          </a:xfrm>
          <a:prstGeom prst="rect">
            <a:avLst/>
          </a:prstGeom>
        </p:spPr>
      </p:pic>
      <p:pic>
        <p:nvPicPr>
          <p:cNvPr id="23" name="Рисунок 22" descr="флажок установлен">
            <a:extLst>
              <a:ext uri="{FF2B5EF4-FFF2-40B4-BE49-F238E27FC236}">
                <a16:creationId xmlns:a16="http://schemas.microsoft.com/office/drawing/2014/main" id="{B0C045A7-3BA1-044A-B91D-F8568871E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2435" y="2225040"/>
            <a:ext cx="457200" cy="457200"/>
          </a:xfrm>
          <a:prstGeom prst="rect">
            <a:avLst/>
          </a:prstGeom>
        </p:spPr>
      </p:pic>
      <p:pic>
        <p:nvPicPr>
          <p:cNvPr id="24" name="Рисунок 23" descr="флажок установлен">
            <a:extLst>
              <a:ext uri="{FF2B5EF4-FFF2-40B4-BE49-F238E27FC236}">
                <a16:creationId xmlns:a16="http://schemas.microsoft.com/office/drawing/2014/main" id="{13D2B14E-9698-7140-906B-80FC75825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2435" y="2529840"/>
            <a:ext cx="457200" cy="457200"/>
          </a:xfrm>
          <a:prstGeom prst="rect">
            <a:avLst/>
          </a:prstGeom>
        </p:spPr>
      </p:pic>
      <p:pic>
        <p:nvPicPr>
          <p:cNvPr id="25" name="Рисунок 24" descr="флажок установлен">
            <a:extLst>
              <a:ext uri="{FF2B5EF4-FFF2-40B4-BE49-F238E27FC236}">
                <a16:creationId xmlns:a16="http://schemas.microsoft.com/office/drawing/2014/main" id="{AB6A45B4-88FC-094D-B9F9-2BA9C314E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2435" y="2819400"/>
            <a:ext cx="457200" cy="457200"/>
          </a:xfrm>
          <a:prstGeom prst="rect">
            <a:avLst/>
          </a:prstGeom>
        </p:spPr>
      </p:pic>
      <p:pic>
        <p:nvPicPr>
          <p:cNvPr id="26" name="Рисунок 25" descr="флажок установлен">
            <a:extLst>
              <a:ext uri="{FF2B5EF4-FFF2-40B4-BE49-F238E27FC236}">
                <a16:creationId xmlns:a16="http://schemas.microsoft.com/office/drawing/2014/main" id="{1B883EBB-FF8A-7B49-BC45-72346CC54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2435" y="3124200"/>
            <a:ext cx="457200" cy="457200"/>
          </a:xfrm>
          <a:prstGeom prst="rect">
            <a:avLst/>
          </a:prstGeom>
        </p:spPr>
      </p:pic>
      <p:pic>
        <p:nvPicPr>
          <p:cNvPr id="28" name="Рисунок 27" descr="флажок установлен">
            <a:extLst>
              <a:ext uri="{FF2B5EF4-FFF2-40B4-BE49-F238E27FC236}">
                <a16:creationId xmlns:a16="http://schemas.microsoft.com/office/drawing/2014/main" id="{4DD3C502-640D-E94E-A6D7-05B570EBA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2435" y="3429000"/>
            <a:ext cx="457200" cy="457200"/>
          </a:xfrm>
          <a:prstGeom prst="rect">
            <a:avLst/>
          </a:prstGeom>
        </p:spPr>
      </p:pic>
      <p:pic>
        <p:nvPicPr>
          <p:cNvPr id="30" name="Рисунок 29" descr="флажок установлен">
            <a:extLst>
              <a:ext uri="{FF2B5EF4-FFF2-40B4-BE49-F238E27FC236}">
                <a16:creationId xmlns:a16="http://schemas.microsoft.com/office/drawing/2014/main" id="{36E48795-7E34-BF41-A551-7312CA886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2435" y="4320540"/>
            <a:ext cx="457200" cy="457200"/>
          </a:xfrm>
          <a:prstGeom prst="rect">
            <a:avLst/>
          </a:prstGeom>
        </p:spPr>
      </p:pic>
      <p:pic>
        <p:nvPicPr>
          <p:cNvPr id="32" name="Рисунок 31" descr="флажок установлен">
            <a:extLst>
              <a:ext uri="{FF2B5EF4-FFF2-40B4-BE49-F238E27FC236}">
                <a16:creationId xmlns:a16="http://schemas.microsoft.com/office/drawing/2014/main" id="{DE56FDCE-4F5D-A24C-B6D5-D16D8EF24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2435" y="4623435"/>
            <a:ext cx="457200" cy="457200"/>
          </a:xfrm>
          <a:prstGeom prst="rect">
            <a:avLst/>
          </a:prstGeom>
        </p:spPr>
      </p:pic>
      <p:pic>
        <p:nvPicPr>
          <p:cNvPr id="33" name="Рисунок 32" descr="флажок установлен">
            <a:extLst>
              <a:ext uri="{FF2B5EF4-FFF2-40B4-BE49-F238E27FC236}">
                <a16:creationId xmlns:a16="http://schemas.microsoft.com/office/drawing/2014/main" id="{4492DC45-4B9E-7B44-8FED-94D93477B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8377" y="4937760"/>
            <a:ext cx="457200" cy="457200"/>
          </a:xfrm>
          <a:prstGeom prst="rect">
            <a:avLst/>
          </a:prstGeom>
        </p:spPr>
      </p:pic>
      <p:pic>
        <p:nvPicPr>
          <p:cNvPr id="34" name="Рисунок 33" descr="флажок установлен">
            <a:extLst>
              <a:ext uri="{FF2B5EF4-FFF2-40B4-BE49-F238E27FC236}">
                <a16:creationId xmlns:a16="http://schemas.microsoft.com/office/drawing/2014/main" id="{B9E906C4-EE62-3645-B89A-5C6E4C204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2435" y="5240655"/>
            <a:ext cx="457200" cy="457200"/>
          </a:xfrm>
          <a:prstGeom prst="rect">
            <a:avLst/>
          </a:prstGeom>
        </p:spPr>
      </p:pic>
      <p:pic>
        <p:nvPicPr>
          <p:cNvPr id="35" name="Рисунок 34" descr="флажок установлен">
            <a:extLst>
              <a:ext uri="{FF2B5EF4-FFF2-40B4-BE49-F238E27FC236}">
                <a16:creationId xmlns:a16="http://schemas.microsoft.com/office/drawing/2014/main" id="{0BCFD0F5-D5A6-F142-A98E-17D694E6F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8377" y="5547360"/>
            <a:ext cx="457200" cy="457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DBE526-1F6D-EA4F-A7EA-302BD2A126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8600492" y="1684019"/>
            <a:ext cx="3225748" cy="241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7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стол, рубашка&#10;&#10;Автоматически созданное описание">
            <a:extLst>
              <a:ext uri="{FF2B5EF4-FFF2-40B4-BE49-F238E27FC236}">
                <a16:creationId xmlns:a16="http://schemas.microsoft.com/office/drawing/2014/main" id="{3840165E-00E1-DD47-9017-089A4713F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709" y="1525276"/>
            <a:ext cx="4475531" cy="3804201"/>
          </a:xfrm>
          <a:prstGeom prst="rect">
            <a:avLst/>
          </a:prstGeom>
          <a:effectLst/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53AAEDE-B401-E645-A55B-752EA31F1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135" y="-559232"/>
            <a:ext cx="6408708" cy="2104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Планируемый</a:t>
            </a:r>
            <a:r>
              <a:rPr lang="en-US" sz="20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срок</a:t>
            </a:r>
            <a:r>
              <a:rPr lang="en-US" sz="20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прохождения</a:t>
            </a:r>
            <a:r>
              <a:rPr lang="en-US" sz="20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стажировки</a:t>
            </a:r>
            <a:r>
              <a:rPr lang="en-US" sz="20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: </a:t>
            </a:r>
            <a:r>
              <a:rPr lang="kk-KZ" sz="20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/>
            </a:r>
            <a:br>
              <a:rPr lang="kk-KZ" sz="20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en-US" sz="2000" b="1" i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от</a:t>
            </a:r>
            <a:r>
              <a:rPr lang="en-US" sz="2000" b="1" i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i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двух</a:t>
            </a:r>
            <a:r>
              <a:rPr lang="en-US" sz="2000" b="1" i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i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до</a:t>
            </a:r>
            <a:r>
              <a:rPr lang="en-US" sz="2000" b="1" i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i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четырех</a:t>
            </a:r>
            <a:r>
              <a:rPr lang="en-US" sz="2000" b="1" i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i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недель</a:t>
            </a:r>
            <a:r>
              <a:rPr lang="en-US" sz="2800" b="1" i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800" b="1" i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8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Часы">
            <a:extLst>
              <a:ext uri="{FF2B5EF4-FFF2-40B4-BE49-F238E27FC236}">
                <a16:creationId xmlns:a16="http://schemas.microsoft.com/office/drawing/2014/main" id="{E8C37AA2-DA5C-0047-B95C-8F1AC4ED1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62" y="27400"/>
            <a:ext cx="792473" cy="792473"/>
          </a:xfrm>
          <a:prstGeom prst="rect">
            <a:avLst/>
          </a:prstGeom>
        </p:spPr>
      </p:pic>
      <p:pic>
        <p:nvPicPr>
          <p:cNvPr id="10" name="Рисунок 9" descr="checklist_ltr">
            <a:extLst>
              <a:ext uri="{FF2B5EF4-FFF2-40B4-BE49-F238E27FC236}">
                <a16:creationId xmlns:a16="http://schemas.microsoft.com/office/drawing/2014/main" id="{018DAEFC-E516-C24C-9500-6E9D6F36C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592" y="1142593"/>
            <a:ext cx="807718" cy="807718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0D0AE2A-FF03-8D47-B833-268774E7CAA5}"/>
              </a:ext>
            </a:extLst>
          </p:cNvPr>
          <p:cNvSpPr txBox="1">
            <a:spLocks/>
          </p:cNvSpPr>
          <p:nvPr/>
        </p:nvSpPr>
        <p:spPr>
          <a:xfrm>
            <a:off x="862135" y="861049"/>
            <a:ext cx="5387901" cy="2976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Программа стажировки включает в себя:</a:t>
            </a:r>
          </a:p>
          <a:p>
            <a:pPr>
              <a:spcAft>
                <a:spcPts val="600"/>
              </a:spcAft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- теоретический минимум для понимания больших данных, аналитики,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ETL-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процессов;</a:t>
            </a:r>
          </a:p>
          <a:p>
            <a:pPr>
              <a:spcAft>
                <a:spcPts val="600"/>
              </a:spcAft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- практическая реализация теоретического минимума.</a:t>
            </a:r>
          </a:p>
          <a:p>
            <a:pPr>
              <a:spcAft>
                <a:spcPts val="600"/>
              </a:spcAft>
            </a:pP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en-US" sz="2400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65A5532-5E19-2447-BD4B-5BFE102EAE15}"/>
              </a:ext>
            </a:extLst>
          </p:cNvPr>
          <p:cNvSpPr txBox="1">
            <a:spLocks/>
          </p:cNvSpPr>
          <p:nvPr/>
        </p:nvSpPr>
        <p:spPr>
          <a:xfrm>
            <a:off x="838136" y="3009687"/>
            <a:ext cx="5278813" cy="16920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2000" b="1" i="1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Участие</a:t>
            </a:r>
            <a:r>
              <a:rPr lang="en-US" sz="2000" b="1" i="1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b="1" i="1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в</a:t>
            </a:r>
            <a:r>
              <a:rPr lang="en-US" sz="2000" b="1" i="1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b="1" i="1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данной</a:t>
            </a:r>
            <a:r>
              <a:rPr lang="en-US" sz="2000" b="1" i="1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b="1" i="1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стажировке</a:t>
            </a:r>
            <a:r>
              <a:rPr lang="en-US" sz="2000" b="1" i="1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b="1" i="1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даст</a:t>
            </a:r>
            <a:r>
              <a:rPr lang="en-US" sz="2000" b="1" i="1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b="1" i="1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возможность</a:t>
            </a:r>
            <a:r>
              <a:rPr lang="en-US" sz="2000" b="1" i="1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b="1" i="1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начинающим</a:t>
            </a:r>
            <a:r>
              <a:rPr lang="en-US" sz="2000" b="1" i="1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b="1" i="1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дата-аналитикам</a:t>
            </a:r>
            <a:r>
              <a:rPr lang="en-US" sz="2000" b="1" i="1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/</a:t>
            </a:r>
            <a:r>
              <a:rPr lang="en-US" sz="2000" b="1" i="1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саентистам</a:t>
            </a:r>
            <a:r>
              <a:rPr lang="en-US" sz="2000" b="1" i="1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/</a:t>
            </a:r>
            <a:r>
              <a:rPr lang="en-US" sz="2000" b="1" i="1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инженерам</a:t>
            </a:r>
            <a:r>
              <a:rPr lang="en-US" sz="2000" b="1" i="1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b="1" i="1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улучшить</a:t>
            </a:r>
            <a:r>
              <a:rPr lang="en-US" sz="2000" b="1" i="1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b="1" i="1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свои</a:t>
            </a:r>
            <a:r>
              <a:rPr lang="en-US" sz="2000" b="1" i="1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b="1" i="1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профессиональные</a:t>
            </a:r>
            <a:r>
              <a:rPr lang="en-US" sz="2000" b="1" i="1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b="1" i="1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навыки</a:t>
            </a:r>
            <a:r>
              <a:rPr lang="en-US" sz="2000" b="1" i="1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b="1" i="1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в</a:t>
            </a:r>
            <a:r>
              <a:rPr lang="en-US" sz="2000" b="1" i="1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:</a:t>
            </a:r>
          </a:p>
          <a:p>
            <a:pPr>
              <a:spcBef>
                <a:spcPts val="1000"/>
              </a:spcBef>
            </a:pP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-      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Разработка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и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внедрение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процедур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загрузки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и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преобразования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данных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в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хранилище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данных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;</a:t>
            </a:r>
          </a:p>
          <a:p>
            <a:pPr>
              <a:spcBef>
                <a:spcPts val="1000"/>
              </a:spcBef>
            </a:pP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-      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Проведение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аналитической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и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практической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работы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;</a:t>
            </a:r>
          </a:p>
          <a:p>
            <a:pPr>
              <a:spcBef>
                <a:spcPts val="1000"/>
              </a:spcBef>
            </a:pP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-      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Разработка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технических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и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проектных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документов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входящих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в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компетенцию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специалиста</a:t>
            </a:r>
            <a:r>
              <a:rPr lang="en-US" sz="2000" kern="1200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.</a:t>
            </a:r>
          </a:p>
          <a:p>
            <a:pPr>
              <a:spcBef>
                <a:spcPts val="1000"/>
              </a:spcBef>
            </a:pPr>
            <a:r>
              <a:rPr lang="en-US" sz="4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4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r>
              <a:rPr lang="en-US" sz="4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4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r>
              <a:rPr lang="en-US" sz="4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4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r>
              <a:rPr lang="en-US" sz="5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5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endParaRPr lang="en-US" sz="500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Рисунок 13" descr="Интернет">
            <a:extLst>
              <a:ext uri="{FF2B5EF4-FFF2-40B4-BE49-F238E27FC236}">
                <a16:creationId xmlns:a16="http://schemas.microsoft.com/office/drawing/2014/main" id="{1E83E34B-F4A8-B648-96F8-7839B93F5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662" y="2923675"/>
            <a:ext cx="842190" cy="842190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87D766C-3AD9-B14B-A81E-08E08C759826}"/>
              </a:ext>
            </a:extLst>
          </p:cNvPr>
          <p:cNvCxnSpPr/>
          <p:nvPr/>
        </p:nvCxnSpPr>
        <p:spPr>
          <a:xfrm>
            <a:off x="411480" y="1002753"/>
            <a:ext cx="524256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96A0B37-B6C7-9344-930B-D670DA469E98}"/>
              </a:ext>
            </a:extLst>
          </p:cNvPr>
          <p:cNvCxnSpPr/>
          <p:nvPr/>
        </p:nvCxnSpPr>
        <p:spPr>
          <a:xfrm>
            <a:off x="465898" y="2899920"/>
            <a:ext cx="524256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247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2B886CF-D3D5-4CDE-A0D0-35994223D8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Изображение выглядит как внутренний, стол, ноутбук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B4865445-D8B8-4A53-9205-1A1FBF6107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970" b="97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D1DF70C-F33E-48BB-B5A5-7B3847E9B3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F6B757-8C8E-40A9-BEBB-5C9359F65E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891540"/>
            <a:ext cx="6096000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Рисунок 15" descr="Изображение выглядит как фейерверк&#10;&#10;Автоматически созданное описание">
            <a:extLst>
              <a:ext uri="{FF2B5EF4-FFF2-40B4-BE49-F238E27FC236}">
                <a16:creationId xmlns:a16="http://schemas.microsoft.com/office/drawing/2014/main" id="{65D08783-4D16-3047-A3C6-1AD88D9ADC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095847" y="891540"/>
            <a:ext cx="6095848" cy="4766945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9A85C814-2407-D344-8659-D0BD9F2B0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0353" y="1911419"/>
            <a:ext cx="5067294" cy="34009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latin typeface="Baskerville" panose="02020502070401020303" pitchFamily="18" charset="0"/>
                <a:ea typeface="Baskerville" panose="02020502070401020303" pitchFamily="18" charset="0"/>
                <a:cs typeface="Oriya MN" pitchFamily="2" charset="0"/>
              </a:rPr>
              <a:t>Лучшим по итогу стажировки будет предложено стать частью нашей команды.</a:t>
            </a:r>
          </a:p>
          <a:p>
            <a:pPr marL="0" indent="0">
              <a:buNone/>
            </a:pPr>
            <a:endParaRPr lang="ru-KZ" sz="2000" dirty="0"/>
          </a:p>
        </p:txBody>
      </p:sp>
    </p:spTree>
    <p:extLst>
      <p:ext uri="{BB962C8B-B14F-4D97-AF65-F5344CB8AC3E}">
        <p14:creationId xmlns:p14="http://schemas.microsoft.com/office/powerpoint/2010/main" val="2565087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4AD0ED-45F1-4AB2-8C18-7DED238A0F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430622-9855-482E-98A8-1FAECC9090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5C76D5-716D-420A-ABDC-55BF6D9ED2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9875022-E2DB-4A9E-8832-E7009F0E40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BFBDCA6-4D2C-451E-8205-8C334DCEEE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395B2B7-3263-461B-8800-669EBE8842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27DC78-6D51-415D-878D-516F840FB67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405FB7A-34E4-454E-80C1-3AF31F6003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56EC0F8-CE39-4C95-B52D-033DBF561CD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3162FBC-1EE8-4355-8B2B-CB9A5B4BD5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940EF9-7ECF-49BA-8F14-5EBC7ADE07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F9A5AE3-5A1E-4528-BDC2-D32A66EFFD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39C6801-3BB8-4C41-9385-D9CE4F14857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8EA6929-FF51-4E95-8E16-80E9F371AE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BE91CBD-B19A-4299-90BD-CC3AB69766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6CE109B-4241-4CF1-B587-868774BB44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107650-C271-404F-98D8-BB8E7E0306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1F01725-EDBB-493E-A610-EF9ACBABB21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C8E2A80-F420-488D-AE39-E20BC61B19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58A20B2-85E4-4C64-A75F-376DA772A4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88BDCE8-2392-4F5E-B6B4-AD19C903B9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A6FCD6-42B2-C144-B311-2AA16DA2E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109" y="386077"/>
            <a:ext cx="6534734" cy="30938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FC211D-F214-664B-9E8E-9E74BC23C79B}"/>
              </a:ext>
            </a:extLst>
          </p:cNvPr>
          <p:cNvSpPr txBox="1"/>
          <p:nvPr/>
        </p:nvSpPr>
        <p:spPr>
          <a:xfrm>
            <a:off x="1198811" y="3793798"/>
            <a:ext cx="979132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</a:rPr>
              <a:t>Большие данные (</a:t>
            </a:r>
            <a:r>
              <a:rPr lang="en" sz="1600" b="1" dirty="0">
                <a:solidFill>
                  <a:schemeClr val="bg1"/>
                </a:solidFill>
              </a:rPr>
              <a:t>Big Data</a:t>
            </a:r>
            <a:r>
              <a:rPr lang="ru-RU" sz="1600" b="1" dirty="0">
                <a:solidFill>
                  <a:schemeClr val="bg1"/>
                </a:solidFill>
              </a:rPr>
              <a:t>)</a:t>
            </a:r>
            <a:r>
              <a:rPr lang="ru-RU" sz="1600" dirty="0">
                <a:solidFill>
                  <a:schemeClr val="bg1"/>
                </a:solidFill>
              </a:rPr>
              <a:t> — </a:t>
            </a:r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это структурированные и неструктурированные данные огромных объемов и разнообразия, а также методы их обработки, которые позволяют </a:t>
            </a:r>
            <a:r>
              <a:rPr lang="ru-RU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распределено </a:t>
            </a:r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анализировать информацию.</a:t>
            </a:r>
            <a:b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Термин </a:t>
            </a:r>
            <a:r>
              <a:rPr lang="en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Big Data </a:t>
            </a:r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появился в 2008 году. Впервые его употребил редактор журнала </a:t>
            </a:r>
            <a:r>
              <a:rPr lang="en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Nature — </a:t>
            </a:r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Клиффорд Линч. Он рассказывал про взрывной рост объемов мировой информации и отмечал, что освоить их помогут новые инструменты и более развитые технологии</a:t>
            </a:r>
            <a:r>
              <a:rPr lang="ru-RU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  <a:p>
            <a:pPr algn="just"/>
            <a:endParaRPr lang="ru-RU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just"/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Блок “</a:t>
            </a:r>
            <a:r>
              <a:rPr lang="ru-RU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Big</a:t>
            </a:r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Data</a:t>
            </a:r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” АО “Национальные Информационные Технологии” занимается </a:t>
            </a:r>
            <a:r>
              <a:rPr lang="ru-RU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сопровождением </a:t>
            </a:r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проекта “</a:t>
            </a:r>
            <a:r>
              <a:rPr lang="ru-RU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Smart</a:t>
            </a:r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Data</a:t>
            </a:r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Ukimet”, который направлен на  Формирование единого пространства данных, полученных из различных источников для целей предоставления аналитической информации по деятельности Правительства Республики Казахстан в виде таблиц, графиков и визуальных панелей, выполнения вариантных прогнозных расчетов показателей, разработки комплекса моделей сценарного прогнозирования.</a:t>
            </a:r>
            <a:endParaRPr lang="ru-KZ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9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человек, мужчина, костюм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8E3A32D4-0690-A742-8DC7-BC4A56D7B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9276" b="909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D77FF-E6C4-C347-91AF-F1C58B815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55" y="827335"/>
            <a:ext cx="4447587" cy="36642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400" b="1" spc="-16" dirty="0" err="1"/>
              <a:t>Поручение</a:t>
            </a:r>
            <a:r>
              <a:rPr lang="en-US" sz="2400" b="1" spc="-16" dirty="0"/>
              <a:t> </a:t>
            </a:r>
            <a:r>
              <a:rPr lang="en-US" sz="2400" b="1" spc="-16" dirty="0" err="1"/>
              <a:t>Президента</a:t>
            </a:r>
            <a:r>
              <a:rPr lang="en-US" sz="2400" b="1" spc="-16" dirty="0"/>
              <a:t> РК </a:t>
            </a:r>
            <a:r>
              <a:rPr lang="en-US" sz="2400" b="1" spc="-16" dirty="0" err="1"/>
              <a:t>от</a:t>
            </a:r>
            <a:r>
              <a:rPr lang="en-US" sz="2400" b="1" spc="-16" dirty="0"/>
              <a:t> </a:t>
            </a:r>
            <a:br>
              <a:rPr lang="en-US" sz="2400" b="1" spc="-16" dirty="0"/>
            </a:br>
            <a:r>
              <a:rPr lang="en-US" sz="2400" b="1" spc="-16" dirty="0"/>
              <a:t>4 </a:t>
            </a:r>
            <a:r>
              <a:rPr lang="en-US" sz="2400" b="1" spc="-16" dirty="0" err="1"/>
              <a:t>марта</a:t>
            </a:r>
            <a:r>
              <a:rPr lang="en-US" sz="2400" b="1" spc="-16" dirty="0"/>
              <a:t> 2020 </a:t>
            </a:r>
            <a:r>
              <a:rPr lang="en-US" sz="2400" b="1" spc="-16" dirty="0" err="1"/>
              <a:t>года</a:t>
            </a:r>
            <a:r>
              <a:rPr lang="en-US" sz="2400" b="1" spc="-16" dirty="0"/>
              <a:t>:</a:t>
            </a:r>
            <a:br>
              <a:rPr lang="en-US" sz="2400" b="1" spc="-16" dirty="0"/>
            </a:br>
            <a:r>
              <a:rPr lang="en-US" sz="2400" b="1" spc="-16" dirty="0"/>
              <a:t/>
            </a:r>
            <a:br>
              <a:rPr lang="en-US" sz="2400" b="1" spc="-16" dirty="0"/>
            </a:br>
            <a:r>
              <a:rPr lang="en-US" sz="2400" b="1" spc="-16" dirty="0"/>
              <a:t/>
            </a:r>
            <a:br>
              <a:rPr lang="en-US" sz="2400" b="1" spc="-16" dirty="0"/>
            </a:br>
            <a:r>
              <a:rPr lang="en-US" sz="2400" i="1" spc="-16" dirty="0"/>
              <a:t>“</a:t>
            </a:r>
            <a:r>
              <a:rPr lang="en-US" sz="2400" i="1" spc="-16" dirty="0" err="1"/>
              <a:t>Завершить</a:t>
            </a:r>
            <a:r>
              <a:rPr lang="en-US" sz="2400" i="1" spc="-16" dirty="0"/>
              <a:t> </a:t>
            </a:r>
            <a:r>
              <a:rPr lang="en-US" sz="2400" i="1" spc="-16" dirty="0" err="1"/>
              <a:t>подключение</a:t>
            </a:r>
            <a:r>
              <a:rPr lang="en-US" sz="2400" i="1" spc="-16" dirty="0"/>
              <a:t> </a:t>
            </a:r>
            <a:r>
              <a:rPr lang="en-US" sz="2400" i="1" spc="-16" dirty="0" err="1"/>
              <a:t>всех</a:t>
            </a:r>
            <a:r>
              <a:rPr lang="en-US" sz="2400" i="1" spc="-16" dirty="0"/>
              <a:t> </a:t>
            </a:r>
            <a:r>
              <a:rPr lang="en-US" sz="2400" i="1" spc="-16" dirty="0" err="1"/>
              <a:t>государственных</a:t>
            </a:r>
            <a:r>
              <a:rPr lang="en-US" sz="2400" i="1" spc="-16" dirty="0"/>
              <a:t> </a:t>
            </a:r>
            <a:r>
              <a:rPr lang="en-US" sz="2400" i="1" spc="-16" dirty="0" err="1"/>
              <a:t>органов</a:t>
            </a:r>
            <a:r>
              <a:rPr lang="en-US" sz="2400" i="1" spc="-16" dirty="0"/>
              <a:t> </a:t>
            </a:r>
            <a:r>
              <a:rPr lang="en-US" sz="2400" i="1" spc="-16" dirty="0" err="1"/>
              <a:t>к</a:t>
            </a:r>
            <a:r>
              <a:rPr lang="en-US" sz="2400" i="1" spc="-16" dirty="0"/>
              <a:t> </a:t>
            </a:r>
            <a:r>
              <a:rPr lang="en-US" sz="2400" i="1" spc="-16" dirty="0" err="1"/>
              <a:t>информационно-аналитической</a:t>
            </a:r>
            <a:r>
              <a:rPr lang="en-US" sz="2400" i="1" spc="-16" dirty="0"/>
              <a:t> </a:t>
            </a:r>
            <a:r>
              <a:rPr lang="en-US" sz="2400" i="1" spc="-16" dirty="0" err="1"/>
              <a:t>системе</a:t>
            </a:r>
            <a:r>
              <a:rPr lang="en-US" sz="2400" i="1" spc="-16" dirty="0"/>
              <a:t> </a:t>
            </a:r>
            <a:r>
              <a:rPr lang="en-US" sz="2400" b="1" i="1" spc="-16" dirty="0"/>
              <a:t>«Smart Data </a:t>
            </a:r>
            <a:r>
              <a:rPr lang="en-US" sz="2400" b="1" i="1" spc="-16" dirty="0" err="1"/>
              <a:t>Ukimet</a:t>
            </a:r>
            <a:r>
              <a:rPr lang="en-US" sz="2400" b="1" i="1" spc="-16" dirty="0"/>
              <a:t>» </a:t>
            </a:r>
            <a:r>
              <a:rPr lang="en-US" sz="2400" i="1" spc="-16" dirty="0" err="1"/>
              <a:t>и</a:t>
            </a:r>
            <a:r>
              <a:rPr lang="en-US" sz="2400" i="1" spc="-16" dirty="0"/>
              <a:t> </a:t>
            </a:r>
            <a:r>
              <a:rPr lang="en-US" sz="2400" i="1" spc="-16" dirty="0" err="1"/>
              <a:t>обеспечить</a:t>
            </a:r>
            <a:r>
              <a:rPr lang="en-US" sz="2400" i="1" spc="-16" dirty="0"/>
              <a:t> </a:t>
            </a:r>
            <a:r>
              <a:rPr lang="en-US" sz="2400" i="1" spc="-16" dirty="0" err="1"/>
              <a:t>разработку</a:t>
            </a:r>
            <a:r>
              <a:rPr lang="en-US" sz="2400" i="1" spc="-16" dirty="0"/>
              <a:t> </a:t>
            </a:r>
            <a:r>
              <a:rPr lang="en-US" sz="2400" i="1" spc="-16" dirty="0" err="1"/>
              <a:t>соответствующих</a:t>
            </a:r>
            <a:r>
              <a:rPr lang="en-US" sz="2400" i="1" spc="-16" dirty="0"/>
              <a:t> </a:t>
            </a:r>
            <a:r>
              <a:rPr lang="en-US" sz="2400" i="1" spc="-16" dirty="0" err="1"/>
              <a:t>аналитических</a:t>
            </a:r>
            <a:r>
              <a:rPr lang="en-US" sz="2400" i="1" spc="-16" dirty="0"/>
              <a:t> </a:t>
            </a:r>
            <a:r>
              <a:rPr lang="en-US" sz="2400" i="1" spc="-16" dirty="0" err="1"/>
              <a:t>моделей</a:t>
            </a:r>
            <a:r>
              <a:rPr lang="en-US" sz="2400" i="1" spc="-16" dirty="0"/>
              <a:t> (</a:t>
            </a:r>
            <a:r>
              <a:rPr lang="en-US" sz="2400" i="1" spc="-16" dirty="0" err="1"/>
              <a:t>кейсов</a:t>
            </a:r>
            <a:r>
              <a:rPr lang="en-US" sz="2400" i="1" spc="-16" dirty="0"/>
              <a:t>)”.</a:t>
            </a:r>
            <a:r>
              <a:rPr lang="en-US" sz="1600" i="1" spc="-16" dirty="0"/>
              <a:t/>
            </a:r>
            <a:br>
              <a:rPr lang="en-US" sz="1600" i="1" spc="-16" dirty="0"/>
            </a:br>
            <a:endParaRPr lang="en-US" sz="1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54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CF6F4B2-BED0-0247-B550-B6FF8D752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26" y="4387123"/>
            <a:ext cx="10589947" cy="14244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800" b="1" i="1" dirty="0" smtClean="0"/>
              <a:t>Платформа единого </a:t>
            </a:r>
            <a:r>
              <a:rPr lang="ru-RU" sz="2800" b="1" i="1" dirty="0"/>
              <a:t>пространства </a:t>
            </a:r>
            <a:r>
              <a:rPr lang="kk-KZ" sz="2800" b="1" i="1" dirty="0" smtClean="0"/>
              <a:t>баз данных Государственных органов</a:t>
            </a:r>
            <a:r>
              <a:rPr lang="kk-KZ" sz="2800" b="1" i="1" dirty="0"/>
              <a:t> </a:t>
            </a:r>
            <a:r>
              <a:rPr lang="kk-KZ" sz="2800" b="1" i="1" dirty="0" smtClean="0"/>
              <a:t>для</a:t>
            </a:r>
            <a:r>
              <a:rPr lang="ru-RU" sz="2800" b="1" i="1" dirty="0" smtClean="0"/>
              <a:t> </a:t>
            </a:r>
            <a:r>
              <a:rPr lang="ru-RU" sz="2800" b="1" i="1" dirty="0"/>
              <a:t>построения межведомственной </a:t>
            </a:r>
            <a:r>
              <a:rPr lang="ru-RU" sz="2800" b="1" i="1" dirty="0" smtClean="0"/>
              <a:t>аналитики </a:t>
            </a:r>
            <a:r>
              <a:rPr lang="ru-RU" sz="2800" b="1" i="1" dirty="0"/>
              <a:t>и принятия управленческих </a:t>
            </a:r>
            <a:r>
              <a:rPr lang="ru-RU" sz="2800" b="1" i="1" dirty="0" smtClean="0"/>
              <a:t>решений.</a:t>
            </a:r>
            <a:r>
              <a:rPr lang="ru-RU" sz="2800" b="1" i="1" dirty="0"/>
              <a:t/>
            </a:r>
            <a:br>
              <a:rPr lang="ru-RU" sz="2800" b="1" i="1" dirty="0"/>
            </a:br>
            <a:endParaRPr lang="en-US" sz="2800" b="1" i="1" dirty="0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DAED695-BDE2-495D-B051-6580B91178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692" y="1077778"/>
            <a:ext cx="2790616" cy="2148840"/>
          </a:xfrm>
          <a:prstGeom prst="rect">
            <a:avLst/>
          </a:prstGeom>
          <a:solidFill>
            <a:srgbClr val="FFFFFE"/>
          </a:solidFill>
          <a:ln w="6350">
            <a:solidFill>
              <a:srgbClr val="E7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19CCB1-2873-7445-94F4-A36338CDD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7" t="13105" r="4750" b="13250"/>
          <a:stretch/>
        </p:blipFill>
        <p:spPr>
          <a:xfrm>
            <a:off x="8507093" y="1168425"/>
            <a:ext cx="3177421" cy="1967543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67D2C6-EC88-BA49-9F3A-05F2B550F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71" y="1043449"/>
            <a:ext cx="2658015" cy="219789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5" name="Нашивка 28">
            <a:extLst>
              <a:ext uri="{FF2B5EF4-FFF2-40B4-BE49-F238E27FC236}">
                <a16:creationId xmlns:a16="http://schemas.microsoft.com/office/drawing/2014/main" id="{721D7909-D8D3-334A-A89A-4B2D24690109}"/>
              </a:ext>
            </a:extLst>
          </p:cNvPr>
          <p:cNvSpPr/>
          <p:nvPr/>
        </p:nvSpPr>
        <p:spPr>
          <a:xfrm>
            <a:off x="3754644" y="1837872"/>
            <a:ext cx="624533" cy="628650"/>
          </a:xfrm>
          <a:prstGeom prst="chevr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>
              <a:solidFill>
                <a:schemeClr val="tx1"/>
              </a:solidFill>
            </a:endParaRPr>
          </a:p>
        </p:txBody>
      </p:sp>
      <p:sp>
        <p:nvSpPr>
          <p:cNvPr id="16" name="Нашивка 29">
            <a:extLst>
              <a:ext uri="{FF2B5EF4-FFF2-40B4-BE49-F238E27FC236}">
                <a16:creationId xmlns:a16="http://schemas.microsoft.com/office/drawing/2014/main" id="{F3D635AD-8C85-C34F-8A51-22BBD6920121}"/>
              </a:ext>
            </a:extLst>
          </p:cNvPr>
          <p:cNvSpPr/>
          <p:nvPr/>
        </p:nvSpPr>
        <p:spPr>
          <a:xfrm>
            <a:off x="7739161" y="1837872"/>
            <a:ext cx="624533" cy="628650"/>
          </a:xfrm>
          <a:prstGeom prst="chevr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81" y="1176768"/>
            <a:ext cx="3085835" cy="195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81950" y="325876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DATABASE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78599" y="3258760"/>
            <a:ext cx="183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DATA engineering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13839" y="3258760"/>
            <a:ext cx="1417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BI dashboard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1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ый прямоугольник 31"/>
          <p:cNvSpPr/>
          <p:nvPr/>
        </p:nvSpPr>
        <p:spPr>
          <a:xfrm>
            <a:off x="873559" y="3840563"/>
            <a:ext cx="3333750" cy="2188762"/>
          </a:xfrm>
          <a:prstGeom prst="round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495300" dist="165100" dir="5400000" algn="ctr" rotWithShape="0">
              <a:srgbClr val="00206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427928" y="3841524"/>
            <a:ext cx="3300687" cy="1885950"/>
          </a:xfrm>
          <a:prstGeom prst="round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495300" dist="165100" dir="5400000" algn="ctr" rotWithShape="0">
              <a:srgbClr val="00206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994923" y="3840563"/>
            <a:ext cx="3333750" cy="1885950"/>
          </a:xfrm>
          <a:prstGeom prst="round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495300" dist="165100" dir="5400000" algn="ctr" rotWithShape="0">
              <a:srgbClr val="00206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992356" y="1009348"/>
            <a:ext cx="3333750" cy="1885950"/>
          </a:xfrm>
          <a:prstGeom prst="round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495300" dist="165100" dir="5400000" algn="ctr" rotWithShape="0">
              <a:srgbClr val="00206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394865" y="1009348"/>
            <a:ext cx="3333750" cy="1885950"/>
          </a:xfrm>
          <a:prstGeom prst="round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495300" dist="165100" dir="5400000" algn="ctr" rotWithShape="0">
              <a:srgbClr val="00206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60638" y="1009348"/>
            <a:ext cx="3333750" cy="1885950"/>
          </a:xfrm>
          <a:prstGeom prst="roundRect">
            <a:avLst/>
          </a:prstGeom>
          <a:pattFill prst="lt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495300" dist="165100" dir="5400000" algn="ctr" rotWithShape="0">
              <a:srgbClr val="00206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06245A41-C19C-CF47-AC69-3BB7D5FC5158}"/>
              </a:ext>
            </a:extLst>
          </p:cNvPr>
          <p:cNvSpPr txBox="1">
            <a:spLocks/>
          </p:cNvSpPr>
          <p:nvPr/>
        </p:nvSpPr>
        <p:spPr>
          <a:xfrm>
            <a:off x="1435313" y="2250483"/>
            <a:ext cx="3110892" cy="415094"/>
          </a:xfrm>
          <a:prstGeom prst="rect">
            <a:avLst/>
          </a:prstGeom>
        </p:spPr>
        <p:txBody>
          <a:bodyPr vert="horz" lIns="91426" tIns="45713" rIns="91426" bIns="4571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100" b="1" spc="-4" dirty="0">
              <a:cs typeface="Tahoma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0A384CE-829E-524C-97E5-7B4270362BDE}"/>
              </a:ext>
            </a:extLst>
          </p:cNvPr>
          <p:cNvSpPr txBox="1"/>
          <p:nvPr/>
        </p:nvSpPr>
        <p:spPr>
          <a:xfrm>
            <a:off x="1572795" y="2156235"/>
            <a:ext cx="231340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spc="-4" dirty="0" smtClean="0">
                <a:cs typeface="Tahoma"/>
              </a:rPr>
              <a:t>ЗАГРУЖЕНО БАЗ ДАННЫХ</a:t>
            </a:r>
          </a:p>
          <a:p>
            <a:r>
              <a:rPr lang="kk-KZ" sz="1300" b="1" spc="-4" dirty="0" smtClean="0">
                <a:cs typeface="Tahoma"/>
              </a:rPr>
              <a:t>ГОСУДАРСТВЕННЫХ ОРГАНОВ</a:t>
            </a:r>
            <a:endParaRPr lang="ru-RU" sz="1300" b="1" spc="-4" dirty="0" smtClean="0">
              <a:cs typeface="Tahoma"/>
            </a:endParaRPr>
          </a:p>
          <a:p>
            <a:endParaRPr lang="ru-KZ" sz="13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5069C6D-3F88-FD47-8B37-B10971F0F585}"/>
              </a:ext>
            </a:extLst>
          </p:cNvPr>
          <p:cNvSpPr txBox="1"/>
          <p:nvPr/>
        </p:nvSpPr>
        <p:spPr>
          <a:xfrm>
            <a:off x="1069075" y="2099952"/>
            <a:ext cx="743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57</a:t>
            </a:r>
            <a:endParaRPr lang="ru-KZ" sz="44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F848FFA-7BB2-1F49-B01C-EC09FAF322F8}"/>
              </a:ext>
            </a:extLst>
          </p:cNvPr>
          <p:cNvSpPr txBox="1"/>
          <p:nvPr/>
        </p:nvSpPr>
        <p:spPr>
          <a:xfrm>
            <a:off x="377121" y="508008"/>
            <a:ext cx="11342555" cy="317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67"/>
              </a:lnSpc>
            </a:pPr>
            <a:r>
              <a:rPr lang="ru-RU" sz="2400" b="1" dirty="0"/>
              <a:t>Централизованное</a:t>
            </a:r>
            <a:r>
              <a:rPr lang="ru-RU" sz="2400" dirty="0"/>
              <a:t> и оптимальное обеспечение инфраструктурой хранения данных</a:t>
            </a:r>
            <a:endParaRPr lang="ru-RU" sz="2400" b="1" dirty="0"/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4EB71A04-CF6E-164A-854D-654E7630C49E}"/>
              </a:ext>
            </a:extLst>
          </p:cNvPr>
          <p:cNvSpPr txBox="1">
            <a:spLocks/>
          </p:cNvSpPr>
          <p:nvPr/>
        </p:nvSpPr>
        <p:spPr>
          <a:xfrm>
            <a:off x="1072304" y="4999034"/>
            <a:ext cx="3110892" cy="415094"/>
          </a:xfrm>
          <a:prstGeom prst="rect">
            <a:avLst/>
          </a:prstGeom>
        </p:spPr>
        <p:txBody>
          <a:bodyPr vert="horz" lIns="91426" tIns="45713" rIns="91426" bIns="4571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k-KZ" sz="1300" b="1" spc="-4" dirty="0" smtClean="0">
                <a:cs typeface="Tahoma"/>
              </a:rPr>
              <a:t>КОМАНДА АДМИНИСТРАТОРОВ И ИБ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k-KZ" sz="1300" spc="-4" dirty="0" smtClean="0">
                <a:cs typeface="Tahoma"/>
              </a:rPr>
              <a:t>Обеспечивает поддержку 24</a:t>
            </a:r>
            <a:r>
              <a:rPr lang="en-US" sz="1300" spc="-4" dirty="0" smtClean="0">
                <a:cs typeface="Tahoma"/>
              </a:rPr>
              <a:t>/</a:t>
            </a:r>
            <a:r>
              <a:rPr lang="kk-KZ" sz="1300" spc="-4" dirty="0" smtClean="0">
                <a:cs typeface="Tahoma"/>
              </a:rPr>
              <a:t>7, доступ к Базам данных, и иформационную безопасность</a:t>
            </a:r>
            <a:endParaRPr lang="ru-RU" sz="1300" spc="-4" dirty="0">
              <a:cs typeface="Tahoma"/>
            </a:endParaRP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4EB71A04-CF6E-164A-854D-654E7630C49E}"/>
              </a:ext>
            </a:extLst>
          </p:cNvPr>
          <p:cNvSpPr txBox="1">
            <a:spLocks/>
          </p:cNvSpPr>
          <p:nvPr/>
        </p:nvSpPr>
        <p:spPr>
          <a:xfrm>
            <a:off x="4858920" y="2156235"/>
            <a:ext cx="2685400" cy="415094"/>
          </a:xfrm>
          <a:prstGeom prst="rect">
            <a:avLst/>
          </a:prstGeom>
        </p:spPr>
        <p:txBody>
          <a:bodyPr vert="horz" lIns="91426" tIns="45713" rIns="91426" bIns="4571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300" b="1" spc="-4" dirty="0" smtClean="0">
                <a:cs typeface="Tahoma"/>
              </a:rPr>
              <a:t>DATA </a:t>
            </a:r>
            <a:r>
              <a:rPr lang="kk-KZ" sz="1300" b="1" spc="-4" dirty="0" smtClean="0">
                <a:cs typeface="Tahoma"/>
              </a:rPr>
              <a:t>ИНЖЕНЕРИЯ</a:t>
            </a:r>
            <a:br>
              <a:rPr lang="kk-KZ" sz="1300" b="1" spc="-4" dirty="0" smtClean="0">
                <a:cs typeface="Tahoma"/>
              </a:rPr>
            </a:br>
            <a:r>
              <a:rPr lang="" sz="1300" spc="-4" dirty="0" smtClean="0">
                <a:cs typeface="Tahoma"/>
              </a:rPr>
              <a:t>п</a:t>
            </a:r>
            <a:r>
              <a:rPr lang="kk-KZ" sz="1300" spc="-4" dirty="0" smtClean="0">
                <a:cs typeface="Tahoma"/>
              </a:rPr>
              <a:t>остроение витрин, архитектура баз данных</a:t>
            </a:r>
            <a:endParaRPr lang="ru-RU" sz="1300" spc="-4" dirty="0">
              <a:cs typeface="Tahoma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EB71A04-CF6E-164A-854D-654E7630C49E}"/>
              </a:ext>
            </a:extLst>
          </p:cNvPr>
          <p:cNvSpPr txBox="1">
            <a:spLocks/>
          </p:cNvSpPr>
          <p:nvPr/>
        </p:nvSpPr>
        <p:spPr>
          <a:xfrm>
            <a:off x="4591116" y="5002456"/>
            <a:ext cx="3110892" cy="415094"/>
          </a:xfrm>
          <a:prstGeom prst="rect">
            <a:avLst/>
          </a:prstGeom>
        </p:spPr>
        <p:txBody>
          <a:bodyPr vert="horz" lIns="91426" tIns="45713" rIns="91426" bIns="4571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k-KZ" sz="1300" b="1" spc="-4" dirty="0" smtClean="0">
                <a:cs typeface="Tahoma"/>
              </a:rPr>
              <a:t>ПОСТРОЕНИЕ МАТЕМАТИЧЕСКИХ МОДЕЛЕЙ</a:t>
            </a:r>
            <a:endParaRPr lang="ru-RU" sz="1300" b="1" spc="-4" dirty="0">
              <a:cs typeface="Tahoma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EB71A04-CF6E-164A-854D-654E7630C49E}"/>
              </a:ext>
            </a:extLst>
          </p:cNvPr>
          <p:cNvSpPr txBox="1">
            <a:spLocks/>
          </p:cNvSpPr>
          <p:nvPr/>
        </p:nvSpPr>
        <p:spPr>
          <a:xfrm>
            <a:off x="8461413" y="5002456"/>
            <a:ext cx="2452786" cy="415094"/>
          </a:xfrm>
          <a:prstGeom prst="rect">
            <a:avLst/>
          </a:prstGeom>
        </p:spPr>
        <p:txBody>
          <a:bodyPr vert="horz" lIns="91426" tIns="45713" rIns="91426" bIns="4571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k-KZ" sz="1300" b="1" spc="-4" dirty="0" smtClean="0">
                <a:cs typeface="Tahoma"/>
              </a:rPr>
              <a:t>ПОСТРОЕНИЕ </a:t>
            </a:r>
            <a:r>
              <a:rPr lang="en-US" sz="1300" b="1" spc="-4" dirty="0" smtClean="0">
                <a:cs typeface="Tahoma"/>
              </a:rPr>
              <a:t>DASHBOARD’</a:t>
            </a:r>
            <a:r>
              <a:rPr lang="kk-KZ" sz="1300" b="1" spc="-4" dirty="0" smtClean="0">
                <a:cs typeface="Tahoma"/>
              </a:rPr>
              <a:t>ОВ ДЛЯ </a:t>
            </a:r>
            <a:r>
              <a:rPr lang="en-US" sz="1300" b="1" spc="-4" dirty="0" smtClean="0">
                <a:cs typeface="Tahoma"/>
              </a:rPr>
              <a:t>DDD</a:t>
            </a:r>
            <a:r>
              <a:rPr lang="kk-KZ" sz="1300" b="1" spc="-4" dirty="0" smtClean="0">
                <a:cs typeface="Tahoma"/>
              </a:rPr>
              <a:t>-КЕЙСОВ</a:t>
            </a:r>
            <a:endParaRPr lang="ru-RU" sz="1300" b="1" spc="-4" dirty="0">
              <a:cs typeface="Tahoma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EB71A04-CF6E-164A-854D-654E7630C49E}"/>
              </a:ext>
            </a:extLst>
          </p:cNvPr>
          <p:cNvSpPr txBox="1">
            <a:spLocks/>
          </p:cNvSpPr>
          <p:nvPr/>
        </p:nvSpPr>
        <p:spPr>
          <a:xfrm>
            <a:off x="8337588" y="2177868"/>
            <a:ext cx="2700436" cy="415094"/>
          </a:xfrm>
          <a:prstGeom prst="rect">
            <a:avLst/>
          </a:prstGeom>
        </p:spPr>
        <p:txBody>
          <a:bodyPr vert="horz" lIns="91426" tIns="45713" rIns="91426" bIns="4571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k-KZ" sz="1300" b="1" spc="-4" dirty="0" smtClean="0">
                <a:cs typeface="Tahoma"/>
              </a:rPr>
              <a:t>ОБОГАЩЕНИЕ, АКТУАЛИЗАЦИЯ, И ОЧИСТКА ДАННЫХ К АНАЛИТИКЕ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90" y="1161811"/>
            <a:ext cx="879261" cy="879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61" y="1271789"/>
            <a:ext cx="759776" cy="759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620" y="1161811"/>
            <a:ext cx="783466" cy="783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64" y="4055607"/>
            <a:ext cx="873354" cy="8733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54" y="4018533"/>
            <a:ext cx="765005" cy="7650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289" y="4092126"/>
            <a:ext cx="879261" cy="87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7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DE1503-298F-40D8-9A1D-7D041407A50D}"/>
              </a:ext>
            </a:extLst>
          </p:cNvPr>
          <p:cNvSpPr/>
          <p:nvPr/>
        </p:nvSpPr>
        <p:spPr>
          <a:xfrm>
            <a:off x="0" y="0"/>
            <a:ext cx="586385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65E59-165F-478D-B81B-EB86DA5D9F47}"/>
              </a:ext>
            </a:extLst>
          </p:cNvPr>
          <p:cNvSpPr/>
          <p:nvPr/>
        </p:nvSpPr>
        <p:spPr>
          <a:xfrm>
            <a:off x="0" y="0"/>
            <a:ext cx="5863850" cy="6858000"/>
          </a:xfrm>
          <a:prstGeom prst="rect">
            <a:avLst/>
          </a:prstGeom>
          <a:solidFill>
            <a:schemeClr val="tx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FA7779-3EEF-4A48-AA5D-7FA2E2A817A4}"/>
              </a:ext>
            </a:extLst>
          </p:cNvPr>
          <p:cNvSpPr/>
          <p:nvPr/>
        </p:nvSpPr>
        <p:spPr>
          <a:xfrm>
            <a:off x="819807" y="0"/>
            <a:ext cx="4456387" cy="5281449"/>
          </a:xfrm>
          <a:prstGeom prst="rect">
            <a:avLst/>
          </a:prstGeom>
          <a:solidFill>
            <a:srgbClr val="3AE2EA">
              <a:alpha val="75000"/>
            </a:srgbClr>
          </a:soli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2866DA-1EC3-41EF-A3CB-2961C1A23417}"/>
              </a:ext>
            </a:extLst>
          </p:cNvPr>
          <p:cNvSpPr/>
          <p:nvPr/>
        </p:nvSpPr>
        <p:spPr>
          <a:xfrm>
            <a:off x="383629" y="1062215"/>
            <a:ext cx="2580290" cy="21959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0FB391-FADE-4FC0-8F98-F68EB6D7E8FD}"/>
              </a:ext>
            </a:extLst>
          </p:cNvPr>
          <p:cNvSpPr/>
          <p:nvPr/>
        </p:nvSpPr>
        <p:spPr>
          <a:xfrm>
            <a:off x="3132083" y="1576551"/>
            <a:ext cx="1975945" cy="1681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243C88-9DA3-44B7-82BF-35421527BC22}"/>
              </a:ext>
            </a:extLst>
          </p:cNvPr>
          <p:cNvSpPr/>
          <p:nvPr/>
        </p:nvSpPr>
        <p:spPr>
          <a:xfrm>
            <a:off x="987973" y="3421116"/>
            <a:ext cx="1975945" cy="1681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9E1C9D-B742-4A63-98B7-3BE3801A2D12}"/>
              </a:ext>
            </a:extLst>
          </p:cNvPr>
          <p:cNvSpPr/>
          <p:nvPr/>
        </p:nvSpPr>
        <p:spPr>
          <a:xfrm>
            <a:off x="3132083" y="3421116"/>
            <a:ext cx="1975945" cy="1681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409908" y="1069897"/>
            <a:ext cx="255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Автоматизация </a:t>
            </a:r>
            <a:r>
              <a:rPr lang="ru-RU" sz="1200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процесса предоставления ключевых показателей правительству РК</a:t>
            </a:r>
            <a:endParaRPr lang="en-IN" sz="1200" dirty="0">
              <a:solidFill>
                <a:srgbClr val="F458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FC619F-031A-484A-AADA-606F1C9D5E91}"/>
              </a:ext>
            </a:extLst>
          </p:cNvPr>
          <p:cNvSpPr txBox="1"/>
          <p:nvPr/>
        </p:nvSpPr>
        <p:spPr>
          <a:xfrm>
            <a:off x="400859" y="1788923"/>
            <a:ext cx="256305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8" indent="-84138" algn="just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избавиться от рутинной подготовки отчетов ГО правительству;</a:t>
            </a:r>
          </a:p>
          <a:p>
            <a:pPr marL="84138" indent="-84138" algn="just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оптимизировать трудозатраты ГО</a:t>
            </a:r>
            <a:r>
              <a:rPr lang="ru-RU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9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4138" indent="-84138" algn="just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минимизация человеческого </a:t>
            </a:r>
            <a:r>
              <a:rPr lang="ru-RU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фактора (скорость и точность</a:t>
            </a:r>
            <a:r>
              <a:rPr lang="ru-RU" sz="9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endParaRPr lang="ru-RU" sz="900" b="1" dirty="0" smtClean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50" b="1" dirty="0" smtClean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</a:t>
            </a:r>
            <a:r>
              <a:rPr lang="ru-RU" sz="1050" dirty="0" smtClean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Возможности </a:t>
            </a:r>
            <a:r>
              <a:rPr lang="ru-RU" sz="1050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создания отчетов нового поколения с элементами </a:t>
            </a:r>
            <a:r>
              <a:rPr lang="ru-RU" sz="1050" dirty="0" smtClean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детального анализа</a:t>
            </a:r>
            <a:endParaRPr lang="ru-RU" sz="1050" dirty="0">
              <a:solidFill>
                <a:srgbClr val="2CBB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69B4D1-6DF4-4468-BE65-CCDBA118B4FC}"/>
              </a:ext>
            </a:extLst>
          </p:cNvPr>
          <p:cNvSpPr txBox="1"/>
          <p:nvPr/>
        </p:nvSpPr>
        <p:spPr>
          <a:xfrm>
            <a:off x="819807" y="168090"/>
            <a:ext cx="445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en-I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27" y="131792"/>
            <a:ext cx="1189227" cy="13481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80439" y="110265"/>
            <a:ext cx="4478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2">
                    <a:lumMod val="75000"/>
                  </a:schemeClr>
                </a:solidFill>
              </a:rPr>
              <a:t>Отчеты нового поколения</a:t>
            </a:r>
            <a:r>
              <a:rPr lang="ru-RU" sz="1600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r>
              <a:rPr lang="ru-RU" sz="2000" b="1" i="1" dirty="0" smtClean="0">
                <a:solidFill>
                  <a:srgbClr val="14B4BC"/>
                </a:solidFill>
              </a:rPr>
              <a:t>Кейс «Визуализация ключевых показателей финансового сектора</a:t>
            </a:r>
            <a:r>
              <a:rPr lang="en-US" sz="2000" b="1" i="1" dirty="0" smtClean="0">
                <a:solidFill>
                  <a:srgbClr val="14B4BC"/>
                </a:solidFill>
              </a:rPr>
              <a:t> </a:t>
            </a:r>
            <a:r>
              <a:rPr lang="ru-RU" sz="2000" b="1" i="1" dirty="0" smtClean="0">
                <a:solidFill>
                  <a:srgbClr val="14B4BC"/>
                </a:solidFill>
              </a:rPr>
              <a:t>Государства»</a:t>
            </a:r>
            <a:endParaRPr lang="ru-RU" sz="2000" b="1" i="1" dirty="0">
              <a:solidFill>
                <a:srgbClr val="14B4BC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6391" b="6562"/>
          <a:stretch/>
        </p:blipFill>
        <p:spPr>
          <a:xfrm>
            <a:off x="9105699" y="1898373"/>
            <a:ext cx="2935970" cy="14411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r="14225"/>
          <a:stretch/>
        </p:blipFill>
        <p:spPr>
          <a:xfrm>
            <a:off x="6307910" y="1976236"/>
            <a:ext cx="1835776" cy="1044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748169" y="1515683"/>
            <a:ext cx="2651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F45866"/>
                </a:solidFill>
              </a:rPr>
              <a:t>Excel</a:t>
            </a:r>
            <a:endParaRPr lang="ru-RU" u="sng" dirty="0">
              <a:solidFill>
                <a:srgbClr val="F4586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89326" y="1503036"/>
            <a:ext cx="2651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F45866"/>
                </a:solidFill>
              </a:rPr>
              <a:t>Power point</a:t>
            </a:r>
            <a:endParaRPr lang="ru-RU" u="sng" dirty="0">
              <a:solidFill>
                <a:srgbClr val="F4586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3091043" y="1586916"/>
            <a:ext cx="2144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Кросс-проверка данных на базе межведомственной аналитики</a:t>
            </a:r>
            <a:endParaRPr lang="en-IN" sz="900" dirty="0">
              <a:solidFill>
                <a:srgbClr val="F458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FC619F-031A-484A-AADA-606F1C9D5E91}"/>
              </a:ext>
            </a:extLst>
          </p:cNvPr>
          <p:cNvSpPr txBox="1"/>
          <p:nvPr/>
        </p:nvSpPr>
        <p:spPr>
          <a:xfrm>
            <a:off x="3062222" y="1976774"/>
            <a:ext cx="2134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82550" algn="just"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несоответствия смежных данных;</a:t>
            </a:r>
          </a:p>
          <a:p>
            <a:pPr marL="171450" indent="-82550" algn="just"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освещение проблем межведомственного взаимодействия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700" b="1" dirty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800" b="1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</a:t>
            </a:r>
            <a:r>
              <a:rPr lang="ru-RU" sz="800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Повышение эффективности управленческих решений, основанных на достоверной аналитике.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991148" y="3446963"/>
            <a:ext cx="1975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Применение инструментов </a:t>
            </a:r>
            <a:r>
              <a:rPr lang="ru-RU" sz="1000" dirty="0" err="1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ru-RU" sz="1000" dirty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ru-RU" sz="1000" dirty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целей статистики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FC619F-031A-484A-AADA-606F1C9D5E91}"/>
              </a:ext>
            </a:extLst>
          </p:cNvPr>
          <p:cNvSpPr txBox="1"/>
          <p:nvPr/>
        </p:nvSpPr>
        <p:spPr>
          <a:xfrm>
            <a:off x="991148" y="3998728"/>
            <a:ext cx="19759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indent="-82550" algn="just"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Альтернативный мониторинг социально-значимых показателей;</a:t>
            </a:r>
          </a:p>
          <a:p>
            <a:pPr marL="82550" indent="-82550" algn="just"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набора факторов для принятия решений.</a:t>
            </a:r>
          </a:p>
          <a:p>
            <a:pPr algn="just"/>
            <a:endParaRPr lang="ru-RU" sz="800" b="1" dirty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800" b="1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</a:t>
            </a:r>
            <a:r>
              <a:rPr lang="ru-RU" sz="800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Обогащение государственной статистики альтернативными источниками информации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3142054" y="3445903"/>
            <a:ext cx="1975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Анализ </a:t>
            </a:r>
            <a:r>
              <a:rPr lang="ru-RU" sz="1000" dirty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данных ЦГО и МИО</a:t>
            </a:r>
            <a:endParaRPr lang="en-IN" sz="1000" dirty="0">
              <a:solidFill>
                <a:srgbClr val="F458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FC619F-031A-484A-AADA-606F1C9D5E91}"/>
              </a:ext>
            </a:extLst>
          </p:cNvPr>
          <p:cNvSpPr txBox="1"/>
          <p:nvPr/>
        </p:nvSpPr>
        <p:spPr>
          <a:xfrm>
            <a:off x="3112169" y="3740993"/>
            <a:ext cx="2034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пересчета больших объемов данных согласно данным переписи и источников ЦГО;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фактических результатов с данными переписи.</a:t>
            </a:r>
          </a:p>
          <a:p>
            <a:pPr algn="just"/>
            <a:endParaRPr lang="ru-RU" sz="800" b="1" dirty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800" b="1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</a:t>
            </a:r>
            <a:r>
              <a:rPr lang="ru-RU" sz="800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Отражение объективной картины для проведения анализа получения субсидий государственных субсидий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6165148" y="3896063"/>
            <a:ext cx="5925735" cy="2770573"/>
            <a:chOff x="6165148" y="3886124"/>
            <a:chExt cx="5925735" cy="2770573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6165148" y="3886124"/>
              <a:ext cx="5925735" cy="2770573"/>
            </a:xfrm>
            <a:prstGeom prst="roundRect">
              <a:avLst>
                <a:gd name="adj" fmla="val 4547"/>
              </a:avLst>
            </a:prstGeom>
            <a:solidFill>
              <a:srgbClr val="08043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6195171" y="3953175"/>
              <a:ext cx="5867619" cy="2627442"/>
              <a:chOff x="6105720" y="3833907"/>
              <a:chExt cx="5867619" cy="2627442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7072252" y="5443374"/>
                <a:ext cx="45339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 smtClean="0"/>
                  <a:t>ЭКРАН ЖАНТОРЕ</a:t>
                </a:r>
                <a:endParaRPr lang="ru-RU" sz="2400" dirty="0"/>
              </a:p>
            </p:txBody>
          </p:sp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023"/>
              <a:stretch/>
            </p:blipFill>
            <p:spPr>
              <a:xfrm>
                <a:off x="9678519" y="3844311"/>
                <a:ext cx="2294820" cy="2615355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43" t="28919" r="19834" b="7810"/>
              <a:stretch/>
            </p:blipFill>
            <p:spPr>
              <a:xfrm>
                <a:off x="6172201" y="3840801"/>
                <a:ext cx="2019488" cy="1360498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11" t="36305" r="20584" b="9880"/>
              <a:stretch/>
            </p:blipFill>
            <p:spPr>
              <a:xfrm>
                <a:off x="7532284" y="5248297"/>
                <a:ext cx="2505246" cy="1211369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0316" y="3833907"/>
                <a:ext cx="1759992" cy="1520770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5720" y="5172891"/>
                <a:ext cx="1916255" cy="1288458"/>
              </a:xfrm>
              <a:prstGeom prst="rect">
                <a:avLst/>
              </a:prstGeom>
            </p:spPr>
          </p:pic>
        </p:grp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27" y="1446502"/>
            <a:ext cx="466406" cy="46640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0" y="1449311"/>
            <a:ext cx="466406" cy="46640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76" y="1446672"/>
            <a:ext cx="466406" cy="46640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/>
          <a:srcRect r="14225"/>
          <a:stretch/>
        </p:blipFill>
        <p:spPr>
          <a:xfrm>
            <a:off x="6751970" y="2144964"/>
            <a:ext cx="1835776" cy="1044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5"/>
          <a:srcRect r="14225"/>
          <a:stretch/>
        </p:blipFill>
        <p:spPr>
          <a:xfrm>
            <a:off x="7136347" y="2266002"/>
            <a:ext cx="1835776" cy="1044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199" y="1469963"/>
            <a:ext cx="466406" cy="46640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875642" y="1553730"/>
            <a:ext cx="369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45866"/>
                </a:solidFill>
              </a:rPr>
              <a:t>+</a:t>
            </a:r>
            <a:endParaRPr lang="ru-RU" b="1" dirty="0">
              <a:solidFill>
                <a:srgbClr val="F45866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78415" y="3476383"/>
            <a:ext cx="462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B050"/>
                </a:solidFill>
              </a:rPr>
              <a:t>Smart Data Ukimet</a:t>
            </a:r>
            <a:r>
              <a:rPr lang="ru-RU" dirty="0" smtClean="0">
                <a:solidFill>
                  <a:srgbClr val="00B050"/>
                </a:solidFill>
              </a:rPr>
              <a:t>  Демонстрация </a:t>
            </a:r>
            <a:endParaRPr lang="ru-RU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18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DE1503-298F-40D8-9A1D-7D041407A50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 l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65E59-165F-478D-B81B-EB86DA5D9F47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FA7779-3EEF-4A48-AA5D-7FA2E2A817A4}"/>
              </a:ext>
            </a:extLst>
          </p:cNvPr>
          <p:cNvSpPr/>
          <p:nvPr/>
        </p:nvSpPr>
        <p:spPr>
          <a:xfrm>
            <a:off x="819807" y="0"/>
            <a:ext cx="4456387" cy="5281449"/>
          </a:xfrm>
          <a:prstGeom prst="rect">
            <a:avLst/>
          </a:prstGeom>
          <a:solidFill>
            <a:srgbClr val="3AE2EA">
              <a:alpha val="75000"/>
            </a:srgbClr>
          </a:soli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2866DA-1EC3-41EF-A3CB-2961C1A23417}"/>
              </a:ext>
            </a:extLst>
          </p:cNvPr>
          <p:cNvSpPr/>
          <p:nvPr/>
        </p:nvSpPr>
        <p:spPr>
          <a:xfrm>
            <a:off x="987973" y="1576551"/>
            <a:ext cx="1975945" cy="1681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0FB391-FADE-4FC0-8F98-F68EB6D7E8FD}"/>
              </a:ext>
            </a:extLst>
          </p:cNvPr>
          <p:cNvSpPr/>
          <p:nvPr/>
        </p:nvSpPr>
        <p:spPr>
          <a:xfrm>
            <a:off x="3132083" y="1066765"/>
            <a:ext cx="2581200" cy="219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243C88-9DA3-44B7-82BF-35421527BC22}"/>
              </a:ext>
            </a:extLst>
          </p:cNvPr>
          <p:cNvSpPr/>
          <p:nvPr/>
        </p:nvSpPr>
        <p:spPr>
          <a:xfrm>
            <a:off x="987973" y="3421116"/>
            <a:ext cx="1975945" cy="1681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9E1C9D-B742-4A63-98B7-3BE3801A2D12}"/>
              </a:ext>
            </a:extLst>
          </p:cNvPr>
          <p:cNvSpPr/>
          <p:nvPr/>
        </p:nvSpPr>
        <p:spPr>
          <a:xfrm>
            <a:off x="3132083" y="3421116"/>
            <a:ext cx="1975945" cy="1681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3080409" y="1105964"/>
            <a:ext cx="2821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Кросс-проверка</a:t>
            </a:r>
            <a:r>
              <a:rPr lang="ru-RU" sz="1200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данных на базе межведомственной аналитики</a:t>
            </a:r>
            <a:endParaRPr lang="en-IN" sz="1200" dirty="0">
              <a:solidFill>
                <a:srgbClr val="F458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FC619F-031A-484A-AADA-606F1C9D5E91}"/>
              </a:ext>
            </a:extLst>
          </p:cNvPr>
          <p:cNvSpPr txBox="1"/>
          <p:nvPr/>
        </p:nvSpPr>
        <p:spPr>
          <a:xfrm>
            <a:off x="3141319" y="1564448"/>
            <a:ext cx="257196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несоответствия смежных данных;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9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свещение проблем межведомственного взаимодействия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900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900" b="1" dirty="0" smtClean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900" b="1" dirty="0" smtClean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</a:t>
            </a:r>
            <a:r>
              <a:rPr lang="ru-RU" sz="900" dirty="0" smtClean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Повышение эффективности управленческих решений, основанных на достоверной аналитике.</a:t>
            </a:r>
            <a:endParaRPr lang="ru-RU" sz="900" dirty="0">
              <a:solidFill>
                <a:srgbClr val="2CBB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95" y="121852"/>
            <a:ext cx="1566940" cy="1539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7942320" y="542606"/>
            <a:ext cx="4432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Сравнительная аналитика смежных межведомственных данных</a:t>
            </a:r>
          </a:p>
          <a:p>
            <a:r>
              <a:rPr lang="ru-RU" sz="2000" b="1" i="1" dirty="0">
                <a:solidFill>
                  <a:srgbClr val="14B4BC"/>
                </a:solidFill>
              </a:rPr>
              <a:t>Кейс </a:t>
            </a:r>
            <a:r>
              <a:rPr lang="ru-RU" sz="2000" b="1" i="1" dirty="0" smtClean="0">
                <a:solidFill>
                  <a:srgbClr val="14B4BC"/>
                </a:solidFill>
              </a:rPr>
              <a:t>«Анализ социальных выплат»</a:t>
            </a:r>
            <a:endParaRPr lang="ru-RU" sz="2000" b="1" i="1" dirty="0">
              <a:solidFill>
                <a:srgbClr val="14B4B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4195" y="1916407"/>
            <a:ext cx="590303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14B4BC"/>
                </a:solidFill>
                <a:latin typeface="+mj-lt"/>
              </a:rPr>
              <a:t>Цель – Определить:</a:t>
            </a:r>
          </a:p>
          <a:p>
            <a:pPr marL="342900" indent="-342900" algn="just">
              <a:buAutoNum type="arabicParenR"/>
            </a:pPr>
            <a:r>
              <a:rPr lang="ru-RU" sz="1200" dirty="0"/>
              <a:t>различия статусов живой/умерший</a:t>
            </a:r>
            <a:r>
              <a:rPr lang="ru-RU" sz="1200" dirty="0">
                <a:latin typeface="+mj-lt"/>
              </a:rPr>
              <a:t> у граждан </a:t>
            </a:r>
            <a:r>
              <a:rPr lang="ru-RU" sz="1200" dirty="0" smtClean="0">
                <a:latin typeface="+mj-lt"/>
              </a:rPr>
              <a:t>РК в ИС МЮ РК и МЗ РК;</a:t>
            </a:r>
          </a:p>
          <a:p>
            <a:pPr marL="342900" indent="-342900" algn="just">
              <a:buAutoNum type="arabicParenR"/>
            </a:pPr>
            <a:r>
              <a:rPr lang="ru-RU" sz="1200" b="1" dirty="0" smtClean="0">
                <a:latin typeface="+mj-lt"/>
              </a:rPr>
              <a:t>Количество </a:t>
            </a:r>
            <a:r>
              <a:rPr lang="ru-RU" sz="1200" b="1" dirty="0">
                <a:latin typeface="+mj-lt"/>
              </a:rPr>
              <a:t>получателей </a:t>
            </a:r>
            <a:r>
              <a:rPr lang="ru-RU" sz="1200" dirty="0" smtClean="0">
                <a:latin typeface="+mj-lt"/>
              </a:rPr>
              <a:t>выплат </a:t>
            </a:r>
            <a:r>
              <a:rPr lang="ru-RU" sz="1200" dirty="0"/>
              <a:t>В </a:t>
            </a:r>
            <a:r>
              <a:rPr lang="ru-RU" sz="1200" dirty="0" smtClean="0"/>
              <a:t>БД МТСЗН</a:t>
            </a:r>
            <a:r>
              <a:rPr lang="ru-RU" sz="1200" dirty="0" smtClean="0">
                <a:latin typeface="+mj-lt"/>
              </a:rPr>
              <a:t>, </a:t>
            </a:r>
            <a:r>
              <a:rPr lang="ru-RU" sz="1200" dirty="0">
                <a:latin typeface="+mj-lt"/>
              </a:rPr>
              <a:t>которые на момент выплаты считаются </a:t>
            </a:r>
            <a:r>
              <a:rPr lang="ru-RU" sz="1200" dirty="0" smtClean="0">
                <a:latin typeface="+mj-lt"/>
              </a:rPr>
              <a:t>умершими;</a:t>
            </a:r>
          </a:p>
          <a:p>
            <a:pPr marL="342900" indent="-342900" algn="just">
              <a:buAutoNum type="arabicParenR"/>
            </a:pPr>
            <a:r>
              <a:rPr lang="ru-RU" sz="1200" b="1" dirty="0" smtClean="0">
                <a:latin typeface="+mj-lt"/>
              </a:rPr>
              <a:t>Сумму </a:t>
            </a:r>
            <a:r>
              <a:rPr lang="ru-RU" sz="1200" b="1" dirty="0">
                <a:latin typeface="+mj-lt"/>
              </a:rPr>
              <a:t>выплат</a:t>
            </a:r>
            <a:r>
              <a:rPr lang="ru-RU" sz="1200" dirty="0">
                <a:latin typeface="+mj-lt"/>
              </a:rPr>
              <a:t>, по которым на момент выплаты получатели считаются </a:t>
            </a:r>
            <a:r>
              <a:rPr lang="ru-RU" sz="1200" dirty="0" smtClean="0">
                <a:latin typeface="+mj-lt"/>
              </a:rPr>
              <a:t>умершими.</a:t>
            </a:r>
          </a:p>
          <a:p>
            <a:pPr marL="342900" indent="-342900" algn="just">
              <a:buAutoNum type="arabicParenR"/>
            </a:pPr>
            <a:endParaRPr lang="ru-RU" sz="1200" dirty="0"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987973" y="1619494"/>
            <a:ext cx="20651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Автоматизация </a:t>
            </a:r>
            <a:r>
              <a:rPr lang="ru-RU" sz="900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процесса предоставления ключевых показателей правительству РК</a:t>
            </a:r>
            <a:endParaRPr lang="en-IN" sz="900" dirty="0">
              <a:solidFill>
                <a:srgbClr val="F458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FC619F-031A-484A-AADA-606F1C9D5E91}"/>
              </a:ext>
            </a:extLst>
          </p:cNvPr>
          <p:cNvSpPr txBox="1"/>
          <p:nvPr/>
        </p:nvSpPr>
        <p:spPr>
          <a:xfrm>
            <a:off x="978925" y="2127325"/>
            <a:ext cx="196250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8" indent="-84138" algn="just">
              <a:buFont typeface="Arial" panose="020B0604020202020204" pitchFamily="34" charset="0"/>
              <a:buChar char="•"/>
            </a:pP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избавиться от рутинной подготовки отчетов ГО правительству;</a:t>
            </a:r>
          </a:p>
          <a:p>
            <a:pPr marL="84138" indent="-84138" algn="just">
              <a:buFont typeface="Arial" panose="020B0604020202020204" pitchFamily="34" charset="0"/>
              <a:buChar char="•"/>
            </a:pP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оптимизировать трудозатраты ГО</a:t>
            </a: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4138" indent="-84138" algn="just">
              <a:buFont typeface="Arial" panose="020B0604020202020204" pitchFamily="34" charset="0"/>
              <a:buChar char="•"/>
            </a:pP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минимизация человеческого </a:t>
            </a: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фактора (скорость и точность</a:t>
            </a: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endParaRPr lang="ru-RU" sz="600" b="1" dirty="0" smtClean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800" b="1" dirty="0" smtClean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</a:t>
            </a:r>
            <a:r>
              <a:rPr lang="ru-RU" sz="800" dirty="0" smtClean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Возможности </a:t>
            </a:r>
            <a:r>
              <a:rPr lang="ru-RU" sz="800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создания отчетов нового поколения с элементами </a:t>
            </a:r>
            <a:r>
              <a:rPr lang="ru-RU" sz="800" dirty="0" smtClean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детального анализа</a:t>
            </a:r>
            <a:endParaRPr lang="ru-RU" sz="800" dirty="0">
              <a:solidFill>
                <a:srgbClr val="2CBB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991148" y="3446963"/>
            <a:ext cx="1975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Применение инструментов </a:t>
            </a:r>
            <a:r>
              <a:rPr lang="ru-RU" sz="1000" b="1" dirty="0" err="1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ru-RU" sz="1000" b="1" dirty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err="1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ru-RU" sz="1000" dirty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целей статистики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4FC619F-031A-484A-AADA-606F1C9D5E91}"/>
              </a:ext>
            </a:extLst>
          </p:cNvPr>
          <p:cNvSpPr txBox="1"/>
          <p:nvPr/>
        </p:nvSpPr>
        <p:spPr>
          <a:xfrm>
            <a:off x="991148" y="3998728"/>
            <a:ext cx="19759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indent="-82550" algn="just"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Альтернативный мониторинг социально-значимых показателей;</a:t>
            </a:r>
          </a:p>
          <a:p>
            <a:pPr marL="82550" indent="-82550" algn="just"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набора факторов для принятия решений.</a:t>
            </a:r>
          </a:p>
          <a:p>
            <a:pPr algn="just"/>
            <a:endParaRPr lang="ru-RU" sz="800" b="1" dirty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800" b="1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</a:t>
            </a:r>
            <a:r>
              <a:rPr lang="ru-RU" sz="800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Обогащение государственной статистики альтернативными источниками информации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669B4D1-6DF4-4468-BE65-CCDBA118B4FC}"/>
              </a:ext>
            </a:extLst>
          </p:cNvPr>
          <p:cNvSpPr txBox="1"/>
          <p:nvPr/>
        </p:nvSpPr>
        <p:spPr>
          <a:xfrm>
            <a:off x="819807" y="168090"/>
            <a:ext cx="445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en-I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78415" y="3395072"/>
            <a:ext cx="4270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B050"/>
                </a:solidFill>
              </a:rPr>
              <a:t>Smart Data </a:t>
            </a:r>
            <a:r>
              <a:rPr lang="en-US" u="sng" dirty="0" err="1" smtClean="0">
                <a:solidFill>
                  <a:srgbClr val="00B050"/>
                </a:solidFill>
              </a:rPr>
              <a:t>Ukimet</a:t>
            </a:r>
            <a:r>
              <a:rPr lang="ru-RU" dirty="0" smtClean="0">
                <a:solidFill>
                  <a:srgbClr val="00B050"/>
                </a:solidFill>
              </a:rPr>
              <a:t>  Демонстрация </a:t>
            </a:r>
            <a:endParaRPr lang="ru-RU" u="sng" dirty="0">
              <a:solidFill>
                <a:srgbClr val="00B05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3142054" y="3445903"/>
            <a:ext cx="1975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Анализ </a:t>
            </a:r>
            <a:r>
              <a:rPr lang="ru-RU" sz="1000" dirty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данных ЦГО и МИО</a:t>
            </a:r>
            <a:endParaRPr lang="en-IN" sz="1000" dirty="0">
              <a:solidFill>
                <a:srgbClr val="F458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FC619F-031A-484A-AADA-606F1C9D5E91}"/>
              </a:ext>
            </a:extLst>
          </p:cNvPr>
          <p:cNvSpPr txBox="1"/>
          <p:nvPr/>
        </p:nvSpPr>
        <p:spPr>
          <a:xfrm>
            <a:off x="3112169" y="3740993"/>
            <a:ext cx="2034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пересчета больших объемов данных согласно данным переписи и источников ЦГО;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фактических результатов с данными переписи.</a:t>
            </a:r>
          </a:p>
          <a:p>
            <a:pPr algn="just"/>
            <a:endParaRPr lang="ru-RU" sz="800" b="1" dirty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800" b="1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</a:t>
            </a:r>
            <a:r>
              <a:rPr lang="ru-RU" sz="800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Отражение объективной картины для проведения анализа получения субсидий государственных субсидий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45" y="3769424"/>
            <a:ext cx="5830929" cy="2736153"/>
          </a:xfrm>
          <a:prstGeom prst="roundRect">
            <a:avLst>
              <a:gd name="adj" fmla="val 10274"/>
            </a:avLst>
          </a:prstGeom>
        </p:spPr>
      </p:pic>
    </p:spTree>
    <p:extLst>
      <p:ext uri="{BB962C8B-B14F-4D97-AF65-F5344CB8AC3E}">
        <p14:creationId xmlns:p14="http://schemas.microsoft.com/office/powerpoint/2010/main" val="3155693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DE1503-298F-40D8-9A1D-7D041407A50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65E59-165F-478D-B81B-EB86DA5D9F47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FA7779-3EEF-4A48-AA5D-7FA2E2A817A4}"/>
              </a:ext>
            </a:extLst>
          </p:cNvPr>
          <p:cNvSpPr/>
          <p:nvPr/>
        </p:nvSpPr>
        <p:spPr>
          <a:xfrm>
            <a:off x="819807" y="0"/>
            <a:ext cx="4456387" cy="5281449"/>
          </a:xfrm>
          <a:prstGeom prst="rect">
            <a:avLst/>
          </a:prstGeom>
          <a:solidFill>
            <a:srgbClr val="3AE2EA">
              <a:alpha val="75000"/>
            </a:srgbClr>
          </a:soli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2866DA-1EC3-41EF-A3CB-2961C1A23417}"/>
              </a:ext>
            </a:extLst>
          </p:cNvPr>
          <p:cNvSpPr/>
          <p:nvPr/>
        </p:nvSpPr>
        <p:spPr>
          <a:xfrm>
            <a:off x="987973" y="1576551"/>
            <a:ext cx="1975945" cy="1681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0FB391-FADE-4FC0-8F98-F68EB6D7E8FD}"/>
              </a:ext>
            </a:extLst>
          </p:cNvPr>
          <p:cNvSpPr/>
          <p:nvPr/>
        </p:nvSpPr>
        <p:spPr>
          <a:xfrm>
            <a:off x="3132083" y="1576551"/>
            <a:ext cx="1975945" cy="1681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243C88-9DA3-44B7-82BF-35421527BC22}"/>
              </a:ext>
            </a:extLst>
          </p:cNvPr>
          <p:cNvSpPr/>
          <p:nvPr/>
        </p:nvSpPr>
        <p:spPr>
          <a:xfrm>
            <a:off x="382717" y="3421116"/>
            <a:ext cx="2581200" cy="219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9E1C9D-B742-4A63-98B7-3BE3801A2D12}"/>
              </a:ext>
            </a:extLst>
          </p:cNvPr>
          <p:cNvSpPr/>
          <p:nvPr/>
        </p:nvSpPr>
        <p:spPr>
          <a:xfrm>
            <a:off x="3132083" y="3421116"/>
            <a:ext cx="1975945" cy="1681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379542" y="3446963"/>
            <a:ext cx="2587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Применение инструментов </a:t>
            </a:r>
            <a:r>
              <a:rPr lang="en-US" sz="1200" b="1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Data</a:t>
            </a:r>
            <a:r>
              <a:rPr lang="en-US" sz="1200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целей статистики</a:t>
            </a:r>
            <a:endParaRPr lang="en-IN" sz="1200" dirty="0">
              <a:solidFill>
                <a:srgbClr val="F458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FC619F-031A-484A-AADA-606F1C9D5E91}"/>
              </a:ext>
            </a:extLst>
          </p:cNvPr>
          <p:cNvSpPr txBox="1"/>
          <p:nvPr/>
        </p:nvSpPr>
        <p:spPr>
          <a:xfrm>
            <a:off x="376368" y="4134155"/>
            <a:ext cx="2590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indent="-82550" algn="just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Альтернативный мониторинг социально-значимых показателей;</a:t>
            </a:r>
          </a:p>
          <a:p>
            <a:pPr marL="82550" indent="-82550" algn="just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набора факторов для принятия решений.</a:t>
            </a:r>
          </a:p>
          <a:p>
            <a:pPr algn="just"/>
            <a:endParaRPr lang="ru-RU" sz="900" b="1" dirty="0" smtClean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900" b="1" dirty="0" smtClean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</a:t>
            </a:r>
            <a:r>
              <a:rPr lang="ru-RU" sz="900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Обогащение государственной статистики альтернативными источниками информации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7968216" y="259764"/>
            <a:ext cx="43380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Обогащение государственной статистики</a:t>
            </a:r>
          </a:p>
          <a:p>
            <a:r>
              <a:rPr lang="ru-RU" b="1" i="1" dirty="0" smtClean="0">
                <a:solidFill>
                  <a:srgbClr val="14B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 «Корреляция цен товаров первой необходимости и курса доллара США (</a:t>
            </a:r>
            <a:r>
              <a:rPr lang="en-US" b="1" i="1" dirty="0" smtClean="0">
                <a:solidFill>
                  <a:srgbClr val="14B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USD/KZT)</a:t>
            </a:r>
            <a:r>
              <a:rPr lang="ru-RU" b="1" i="1" dirty="0" smtClean="0">
                <a:solidFill>
                  <a:srgbClr val="14B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IN" b="1" i="1" dirty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25" y="124260"/>
            <a:ext cx="1713172" cy="1484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6184195" y="1916407"/>
            <a:ext cx="59030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14B4BC"/>
                </a:solidFill>
                <a:latin typeface="+mj-lt"/>
              </a:rPr>
              <a:t>Цель:</a:t>
            </a:r>
          </a:p>
          <a:p>
            <a:pPr algn="just"/>
            <a:r>
              <a:rPr lang="ru-RU" sz="1200" dirty="0" smtClean="0">
                <a:latin typeface="+mj-lt"/>
              </a:rPr>
              <a:t>Выявить прямые корреляции цен на товары первой необходимости с официальным курсом доллара США по отношению к тенге (</a:t>
            </a:r>
            <a:r>
              <a:rPr lang="en-US" sz="1200" dirty="0" smtClean="0">
                <a:latin typeface="+mj-lt"/>
              </a:rPr>
              <a:t>USD/KZT)</a:t>
            </a:r>
            <a:r>
              <a:rPr lang="ru-RU" sz="1200" dirty="0" smtClean="0">
                <a:latin typeface="+mj-lt"/>
              </a:rPr>
              <a:t> с помощью данных КГД;</a:t>
            </a:r>
          </a:p>
          <a:p>
            <a:pPr marL="342900" indent="-342900" algn="just">
              <a:buAutoNum type="arabicParenR"/>
            </a:pPr>
            <a:endParaRPr lang="ru-RU" sz="1200" dirty="0" smtClean="0">
              <a:latin typeface="+mj-lt"/>
            </a:endParaRPr>
          </a:p>
          <a:p>
            <a:pPr algn="just"/>
            <a:endParaRPr lang="ru-RU" sz="12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987973" y="1619494"/>
            <a:ext cx="20651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Автоматизация </a:t>
            </a:r>
            <a:r>
              <a:rPr lang="ru-RU" sz="900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процесса предоставления ключевых показателей правительству РК</a:t>
            </a:r>
            <a:endParaRPr lang="en-IN" sz="900" dirty="0">
              <a:solidFill>
                <a:srgbClr val="F458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FC619F-031A-484A-AADA-606F1C9D5E91}"/>
              </a:ext>
            </a:extLst>
          </p:cNvPr>
          <p:cNvSpPr txBox="1"/>
          <p:nvPr/>
        </p:nvSpPr>
        <p:spPr>
          <a:xfrm>
            <a:off x="978925" y="2138725"/>
            <a:ext cx="196250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8" indent="-84138" algn="just">
              <a:buFont typeface="Arial" panose="020B0604020202020204" pitchFamily="34" charset="0"/>
              <a:buChar char="•"/>
            </a:pP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избавиться от рутинной подготовки отчетов ГО правительству;</a:t>
            </a:r>
          </a:p>
          <a:p>
            <a:pPr marL="84138" indent="-84138" algn="just">
              <a:buFont typeface="Arial" panose="020B0604020202020204" pitchFamily="34" charset="0"/>
              <a:buChar char="•"/>
            </a:pP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оптимизировать трудозатраты ГО</a:t>
            </a: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4138" indent="-84138" algn="just">
              <a:buFont typeface="Arial" panose="020B0604020202020204" pitchFamily="34" charset="0"/>
              <a:buChar char="•"/>
            </a:pP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минимизация человеческого </a:t>
            </a: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фактора (скорость и точность</a:t>
            </a: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endParaRPr lang="ru-RU" sz="600" b="1" dirty="0" smtClean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800" b="1" dirty="0" smtClean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</a:t>
            </a:r>
            <a:r>
              <a:rPr lang="ru-RU" sz="800" dirty="0" smtClean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Возможности </a:t>
            </a:r>
            <a:r>
              <a:rPr lang="ru-RU" sz="800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создания отчетов нового поколения с элементами </a:t>
            </a:r>
            <a:r>
              <a:rPr lang="ru-RU" sz="800" dirty="0" smtClean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детального анализа</a:t>
            </a:r>
            <a:endParaRPr lang="ru-RU" sz="800" dirty="0">
              <a:solidFill>
                <a:srgbClr val="2CBB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3091043" y="1586916"/>
            <a:ext cx="2144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Кросс-проверка</a:t>
            </a:r>
            <a:r>
              <a:rPr lang="ru-RU" sz="900" dirty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данных на базе межведомственной аналитики</a:t>
            </a:r>
            <a:endParaRPr lang="en-IN" sz="900" dirty="0">
              <a:solidFill>
                <a:srgbClr val="F458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FC619F-031A-484A-AADA-606F1C9D5E91}"/>
              </a:ext>
            </a:extLst>
          </p:cNvPr>
          <p:cNvSpPr txBox="1"/>
          <p:nvPr/>
        </p:nvSpPr>
        <p:spPr>
          <a:xfrm>
            <a:off x="3062222" y="1976774"/>
            <a:ext cx="2134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82550" algn="just"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несоответствия смежных данных;</a:t>
            </a:r>
          </a:p>
          <a:p>
            <a:pPr marL="171450" indent="-82550" algn="just"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освещение проблем межведомственного взаимодействия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700" b="1" dirty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800" b="1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</a:t>
            </a:r>
            <a:r>
              <a:rPr lang="ru-RU" sz="800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Повышение эффективности управленческих решений, основанных на достоверной аналитике.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9B4D1-6DF4-4468-BE65-CCDBA118B4FC}"/>
              </a:ext>
            </a:extLst>
          </p:cNvPr>
          <p:cNvSpPr txBox="1"/>
          <p:nvPr/>
        </p:nvSpPr>
        <p:spPr>
          <a:xfrm>
            <a:off x="819807" y="168090"/>
            <a:ext cx="445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en-I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3142054" y="3445903"/>
            <a:ext cx="1975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Анализ </a:t>
            </a:r>
            <a:r>
              <a:rPr lang="ru-RU" sz="1000" dirty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данных ЦГО и МИО</a:t>
            </a:r>
            <a:endParaRPr lang="en-IN" sz="1000" dirty="0">
              <a:solidFill>
                <a:srgbClr val="F458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FC619F-031A-484A-AADA-606F1C9D5E91}"/>
              </a:ext>
            </a:extLst>
          </p:cNvPr>
          <p:cNvSpPr txBox="1"/>
          <p:nvPr/>
        </p:nvSpPr>
        <p:spPr>
          <a:xfrm>
            <a:off x="3112169" y="3740993"/>
            <a:ext cx="2034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пересчета больших объемов данных согласно данным переписи и источников ЦГО;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фактических результатов с данными переписи.</a:t>
            </a:r>
          </a:p>
          <a:p>
            <a:pPr algn="just"/>
            <a:endParaRPr lang="ru-RU" sz="800" b="1" dirty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800" b="1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</a:t>
            </a:r>
            <a:r>
              <a:rPr lang="ru-RU" sz="800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Отражение объективной картины для проведения анализа получения субсидий государственных субсидий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8" r="1000" b="5893"/>
          <a:stretch/>
        </p:blipFill>
        <p:spPr>
          <a:xfrm>
            <a:off x="6184195" y="2984884"/>
            <a:ext cx="5927116" cy="2835655"/>
          </a:xfrm>
          <a:prstGeom prst="roundRect">
            <a:avLst>
              <a:gd name="adj" fmla="val 6671"/>
            </a:avLst>
          </a:prstGeom>
        </p:spPr>
      </p:pic>
    </p:spTree>
    <p:extLst>
      <p:ext uri="{BB962C8B-B14F-4D97-AF65-F5344CB8AC3E}">
        <p14:creationId xmlns:p14="http://schemas.microsoft.com/office/powerpoint/2010/main" val="3014785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DE1503-298F-40D8-9A1D-7D041407A50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65E59-165F-478D-B81B-EB86DA5D9F47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FA7779-3EEF-4A48-AA5D-7FA2E2A817A4}"/>
              </a:ext>
            </a:extLst>
          </p:cNvPr>
          <p:cNvSpPr/>
          <p:nvPr/>
        </p:nvSpPr>
        <p:spPr>
          <a:xfrm>
            <a:off x="819807" y="0"/>
            <a:ext cx="4456387" cy="5281449"/>
          </a:xfrm>
          <a:prstGeom prst="rect">
            <a:avLst/>
          </a:prstGeom>
          <a:solidFill>
            <a:srgbClr val="3AE2EA">
              <a:alpha val="75000"/>
            </a:srgbClr>
          </a:soli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2866DA-1EC3-41EF-A3CB-2961C1A23417}"/>
              </a:ext>
            </a:extLst>
          </p:cNvPr>
          <p:cNvSpPr/>
          <p:nvPr/>
        </p:nvSpPr>
        <p:spPr>
          <a:xfrm>
            <a:off x="987973" y="1576551"/>
            <a:ext cx="1975945" cy="1681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0FB391-FADE-4FC0-8F98-F68EB6D7E8FD}"/>
              </a:ext>
            </a:extLst>
          </p:cNvPr>
          <p:cNvSpPr/>
          <p:nvPr/>
        </p:nvSpPr>
        <p:spPr>
          <a:xfrm>
            <a:off x="3132083" y="1576551"/>
            <a:ext cx="1975945" cy="1681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243C88-9DA3-44B7-82BF-35421527BC22}"/>
              </a:ext>
            </a:extLst>
          </p:cNvPr>
          <p:cNvSpPr/>
          <p:nvPr/>
        </p:nvSpPr>
        <p:spPr>
          <a:xfrm>
            <a:off x="987973" y="3421116"/>
            <a:ext cx="1975945" cy="1681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9E1C9D-B742-4A63-98B7-3BE3801A2D12}"/>
              </a:ext>
            </a:extLst>
          </p:cNvPr>
          <p:cNvSpPr/>
          <p:nvPr/>
        </p:nvSpPr>
        <p:spPr>
          <a:xfrm>
            <a:off x="3132083" y="3421116"/>
            <a:ext cx="2581200" cy="219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3105478" y="3445903"/>
            <a:ext cx="2736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Анализ данных ЦГО и МИО</a:t>
            </a:r>
            <a:endParaRPr lang="en-IN" sz="1400" dirty="0">
              <a:solidFill>
                <a:srgbClr val="F458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FC619F-031A-484A-AADA-606F1C9D5E91}"/>
              </a:ext>
            </a:extLst>
          </p:cNvPr>
          <p:cNvSpPr txBox="1"/>
          <p:nvPr/>
        </p:nvSpPr>
        <p:spPr>
          <a:xfrm>
            <a:off x="3112169" y="3999995"/>
            <a:ext cx="260111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пересчета больших объемов данных согласно данным переписи и источников ЦГО;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фактических результатов с данными переписи.</a:t>
            </a:r>
          </a:p>
          <a:p>
            <a:pPr algn="just"/>
            <a:endParaRPr lang="ru-RU" sz="900" b="1" dirty="0" smtClean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900" b="1" dirty="0" smtClean="0">
                <a:solidFill>
                  <a:srgbClr val="14B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</a:t>
            </a:r>
            <a:r>
              <a:rPr lang="ru-RU" sz="9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Отражение объективной картины для проведения анализа получения субсидий государственных субсидий</a:t>
            </a:r>
            <a:endParaRPr lang="ru-RU" sz="9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65" y="187489"/>
            <a:ext cx="1648344" cy="131170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7845277" y="336707"/>
            <a:ext cx="45848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данных ЦГО и </a:t>
            </a:r>
            <a:r>
              <a:rPr lang="ru-RU" sz="1400" i="1" dirty="0" err="1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акиматов</a:t>
            </a:r>
            <a:r>
              <a:rPr lang="ru-RU" sz="1400" i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сельских округов</a:t>
            </a:r>
          </a:p>
          <a:p>
            <a:r>
              <a:rPr lang="ru-RU" b="1" i="1" dirty="0">
                <a:solidFill>
                  <a:srgbClr val="14B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 </a:t>
            </a:r>
            <a:r>
              <a:rPr lang="ru-RU" b="1" i="1" dirty="0" smtClean="0">
                <a:solidFill>
                  <a:srgbClr val="14B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мониторинга ключевых показателей сельских округов</a:t>
            </a:r>
            <a:endParaRPr lang="en-IN" b="1" i="1" dirty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84194" y="1849732"/>
            <a:ext cx="60078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14B4BC"/>
                </a:solidFill>
                <a:latin typeface="+mj-lt"/>
              </a:rPr>
              <a:t>Цели:</a:t>
            </a:r>
          </a:p>
          <a:p>
            <a:pPr marL="342900" indent="-342900" algn="just">
              <a:buAutoNum type="arabicParenR"/>
            </a:pPr>
            <a:r>
              <a:rPr lang="ru-RU" sz="1200" dirty="0" smtClean="0">
                <a:latin typeface="+mj-lt"/>
              </a:rPr>
              <a:t>Проанализировать структуру населения сельских округов;</a:t>
            </a:r>
            <a:endParaRPr lang="ru-RU" sz="1200" dirty="0">
              <a:latin typeface="+mj-lt"/>
            </a:endParaRPr>
          </a:p>
          <a:p>
            <a:pPr marL="342900" indent="-342900" algn="just">
              <a:buAutoNum type="arabicParenR"/>
            </a:pPr>
            <a:r>
              <a:rPr lang="ru-RU" sz="1200" dirty="0" smtClean="0">
                <a:latin typeface="+mj-lt"/>
              </a:rPr>
              <a:t>Выявить аномалии и расхождения количества населения, в </a:t>
            </a:r>
            <a:r>
              <a:rPr lang="ru-RU" sz="1200" dirty="0" err="1" smtClean="0">
                <a:latin typeface="+mj-lt"/>
              </a:rPr>
              <a:t>т.ч</a:t>
            </a:r>
            <a:r>
              <a:rPr lang="ru-RU" sz="1200" dirty="0" smtClean="0">
                <a:latin typeface="+mj-lt"/>
              </a:rPr>
              <a:t>. </a:t>
            </a:r>
            <a:r>
              <a:rPr lang="ru-RU" sz="1200" dirty="0" err="1">
                <a:latin typeface="+mj-lt"/>
              </a:rPr>
              <a:t>с</a:t>
            </a:r>
            <a:r>
              <a:rPr lang="ru-RU" sz="1200" dirty="0" err="1" smtClean="0">
                <a:latin typeface="+mj-lt"/>
              </a:rPr>
              <a:t>оц.уязвимых</a:t>
            </a:r>
            <a:r>
              <a:rPr lang="ru-RU" sz="1200" dirty="0" smtClean="0">
                <a:latin typeface="+mj-lt"/>
              </a:rPr>
              <a:t> слоев;</a:t>
            </a:r>
            <a:endParaRPr lang="ru-RU" sz="1200" dirty="0">
              <a:latin typeface="+mj-lt"/>
            </a:endParaRPr>
          </a:p>
          <a:p>
            <a:pPr marL="342900" indent="-342900" algn="just">
              <a:buAutoNum type="arabicParenR"/>
            </a:pPr>
            <a:r>
              <a:rPr lang="ru-RU" sz="1200" dirty="0" smtClean="0">
                <a:latin typeface="+mj-lt"/>
              </a:rPr>
              <a:t>Провести мониторинг строительной отрасли в сельских округах.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987973" y="1619494"/>
            <a:ext cx="20651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Автоматизация </a:t>
            </a:r>
            <a:r>
              <a:rPr lang="ru-RU" sz="900" dirty="0" smtClean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процесса предоставления ключевых показателей правительству РК</a:t>
            </a:r>
            <a:endParaRPr lang="en-IN" sz="900" dirty="0">
              <a:solidFill>
                <a:srgbClr val="F458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FC619F-031A-484A-AADA-606F1C9D5E91}"/>
              </a:ext>
            </a:extLst>
          </p:cNvPr>
          <p:cNvSpPr txBox="1"/>
          <p:nvPr/>
        </p:nvSpPr>
        <p:spPr>
          <a:xfrm>
            <a:off x="978925" y="2138725"/>
            <a:ext cx="196250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8" indent="-84138" algn="just">
              <a:buFont typeface="Arial" panose="020B0604020202020204" pitchFamily="34" charset="0"/>
              <a:buChar char="•"/>
            </a:pP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избавиться от рутинной подготовки отчетов ГО правительству;</a:t>
            </a:r>
          </a:p>
          <a:p>
            <a:pPr marL="84138" indent="-84138" algn="just">
              <a:buFont typeface="Arial" panose="020B0604020202020204" pitchFamily="34" charset="0"/>
              <a:buChar char="•"/>
            </a:pP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оптимизировать трудозатраты ГО</a:t>
            </a: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4138" indent="-84138" algn="just">
              <a:buFont typeface="Arial" panose="020B0604020202020204" pitchFamily="34" charset="0"/>
              <a:buChar char="•"/>
            </a:pP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минимизация человеческого </a:t>
            </a: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фактора (скорость и точность</a:t>
            </a:r>
            <a:r>
              <a:rPr lang="ru-RU" sz="7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endParaRPr lang="ru-RU" sz="600" b="1" dirty="0" smtClean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800" b="1" dirty="0" smtClean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</a:t>
            </a:r>
            <a:r>
              <a:rPr lang="ru-RU" sz="800" dirty="0" smtClean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Возможности </a:t>
            </a:r>
            <a:r>
              <a:rPr lang="ru-RU" sz="800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создания отчетов нового поколения с элементами </a:t>
            </a:r>
            <a:r>
              <a:rPr lang="ru-RU" sz="800" dirty="0" smtClean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детального анализа</a:t>
            </a:r>
            <a:endParaRPr lang="ru-RU" sz="800" dirty="0">
              <a:solidFill>
                <a:srgbClr val="2CBB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3091043" y="1586916"/>
            <a:ext cx="2144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Кросс-проверка</a:t>
            </a:r>
            <a:r>
              <a:rPr lang="ru-RU" sz="900" dirty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данных на базе межведомственной аналитики</a:t>
            </a:r>
            <a:endParaRPr lang="en-IN" sz="900" dirty="0">
              <a:solidFill>
                <a:srgbClr val="F458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FC619F-031A-484A-AADA-606F1C9D5E91}"/>
              </a:ext>
            </a:extLst>
          </p:cNvPr>
          <p:cNvSpPr txBox="1"/>
          <p:nvPr/>
        </p:nvSpPr>
        <p:spPr>
          <a:xfrm>
            <a:off x="3062222" y="1976774"/>
            <a:ext cx="2134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82550" algn="just"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несоответствия смежных данных;</a:t>
            </a:r>
          </a:p>
          <a:p>
            <a:pPr marL="171450" indent="-82550" algn="just"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освещение проблем межведомственного взаимодействия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700" b="1" dirty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800" b="1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</a:t>
            </a:r>
            <a:r>
              <a:rPr lang="ru-RU" sz="800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Повышение эффективности управленческих решений, основанных на достоверной аналитике.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F8A71A-BADC-454B-AA33-6B72617F7A0E}"/>
              </a:ext>
            </a:extLst>
          </p:cNvPr>
          <p:cNvSpPr txBox="1"/>
          <p:nvPr/>
        </p:nvSpPr>
        <p:spPr>
          <a:xfrm>
            <a:off x="991148" y="3446963"/>
            <a:ext cx="1975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Применение инструментов </a:t>
            </a:r>
            <a:r>
              <a:rPr lang="ru-RU" sz="1000" b="1" dirty="0" err="1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ru-RU" sz="1000" b="1" dirty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err="1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ru-RU" sz="1000" dirty="0">
                <a:solidFill>
                  <a:srgbClr val="F458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целей статистики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FC619F-031A-484A-AADA-606F1C9D5E91}"/>
              </a:ext>
            </a:extLst>
          </p:cNvPr>
          <p:cNvSpPr txBox="1"/>
          <p:nvPr/>
        </p:nvSpPr>
        <p:spPr>
          <a:xfrm>
            <a:off x="991148" y="3998728"/>
            <a:ext cx="19759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indent="-82550" algn="just"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Альтернативный мониторинг социально-значимых показателей;</a:t>
            </a:r>
          </a:p>
          <a:p>
            <a:pPr marL="82550" indent="-82550" algn="just"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набора факторов для принятия решений.</a:t>
            </a:r>
          </a:p>
          <a:p>
            <a:pPr algn="just"/>
            <a:endParaRPr lang="ru-RU" sz="800" b="1" dirty="0">
              <a:solidFill>
                <a:srgbClr val="14B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800" b="1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</a:t>
            </a:r>
            <a:r>
              <a:rPr lang="ru-RU" sz="800" dirty="0">
                <a:solidFill>
                  <a:srgbClr val="2CB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Обогащение государственной статистики альтернативными источниками информации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9B4D1-6DF4-4468-BE65-CCDBA118B4FC}"/>
              </a:ext>
            </a:extLst>
          </p:cNvPr>
          <p:cNvSpPr txBox="1"/>
          <p:nvPr/>
        </p:nvSpPr>
        <p:spPr>
          <a:xfrm>
            <a:off x="819807" y="168090"/>
            <a:ext cx="445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en-I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78415" y="3024203"/>
            <a:ext cx="4270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B050"/>
                </a:solidFill>
              </a:rPr>
              <a:t>Smart Data </a:t>
            </a:r>
            <a:r>
              <a:rPr lang="en-US" u="sng" dirty="0" err="1" smtClean="0">
                <a:solidFill>
                  <a:srgbClr val="00B050"/>
                </a:solidFill>
              </a:rPr>
              <a:t>Ukimet</a:t>
            </a:r>
            <a:r>
              <a:rPr lang="ru-RU" dirty="0" smtClean="0">
                <a:solidFill>
                  <a:srgbClr val="00B050"/>
                </a:solidFill>
              </a:rPr>
              <a:t>  Демонстрация </a:t>
            </a:r>
            <a:endParaRPr lang="ru-RU" u="sng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41" y="3693586"/>
            <a:ext cx="5937800" cy="2887830"/>
          </a:xfrm>
          <a:prstGeom prst="roundRect">
            <a:avLst>
              <a:gd name="adj" fmla="val 5585"/>
            </a:avLst>
          </a:prstGeom>
        </p:spPr>
      </p:pic>
    </p:spTree>
    <p:extLst>
      <p:ext uri="{BB962C8B-B14F-4D97-AF65-F5344CB8AC3E}">
        <p14:creationId xmlns:p14="http://schemas.microsoft.com/office/powerpoint/2010/main" val="9704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1230</Words>
  <Application>Microsoft Office PowerPoint</Application>
  <PresentationFormat>Широкоэкранный</PresentationFormat>
  <Paragraphs>158</Paragraphs>
  <Slides>14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Baskerville</vt:lpstr>
      <vt:lpstr>Calibri</vt:lpstr>
      <vt:lpstr>Calibri Light</vt:lpstr>
      <vt:lpstr>Oriya MN</vt:lpstr>
      <vt:lpstr>Tahoma</vt:lpstr>
      <vt:lpstr>Тема Office</vt:lpstr>
      <vt:lpstr>Презентация PowerPoint</vt:lpstr>
      <vt:lpstr>Презентация PowerPoint</vt:lpstr>
      <vt:lpstr>Поручение Президента РК от  4 марта 2020 года:   “Завершить подключение всех государственных органов к информационно-аналитической системе «Smart Data Ukimet» и обеспечить разработку соответствующих аналитических моделей (кейсов)”. </vt:lpstr>
      <vt:lpstr>Платформа единого пространства баз данных Государственных органов для построения межведомственной аналитики и принятия управленческих решений.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ИНТЕРЕСНО? ХОТЕЛИ БЫ ПОРАБОТАТЬ С ДАННЫМИ И СОЗДАТЬ КРУТОЙ КЕЙС ДЛЯ ПРАВИТЕЛЬСТВА?</vt:lpstr>
      <vt:lpstr>Департамент анализа больших данных Блока Big Data АО «НИТ» рад сообщить о наборе среди студентов вузов последних курсов по специальностям:  «Вычислительная техника и программное обеспечение»  «Информатика» «Информационные системы» «Математическое и компьютерное моделирование»  «Математика» «Автоматизация и управление»   Имеющих теоретические знания в одном из следующих направлении: Управление проектами Разработка ПО Тестирование ПО  Программирование Управление базами данных</vt:lpstr>
      <vt:lpstr>Планируемый срок прохождения стажировки:  от двух до четырех недель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Пользователь Windows</cp:lastModifiedBy>
  <cp:revision>28</cp:revision>
  <dcterms:created xsi:type="dcterms:W3CDTF">2020-09-14T21:47:34Z</dcterms:created>
  <dcterms:modified xsi:type="dcterms:W3CDTF">2021-02-10T10:44:15Z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22354636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S9.0.3</vt:lpwstr>
  </property>
</Properties>
</file>