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506" r:id="rId3"/>
    <p:sldId id="510" r:id="rId4"/>
    <p:sldId id="514" r:id="rId5"/>
    <p:sldId id="516" r:id="rId6"/>
    <p:sldId id="529" r:id="rId7"/>
  </p:sldIdLst>
  <p:sldSz cx="21386800" cy="15122525"/>
  <p:notesSz cx="6797675" cy="9928225"/>
  <p:defaultTextStyle>
    <a:defPPr>
      <a:defRPr lang="ru-RU"/>
    </a:defPPr>
    <a:lvl1pPr marL="0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5872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1746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27618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03490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79362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55234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31108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06982" algn="l" defTabSz="1751746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orient="horz" pos="4763">
          <p15:clr>
            <a:srgbClr val="A4A3A4"/>
          </p15:clr>
        </p15:guide>
        <p15:guide id="4" pos="67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5" autoAdjust="0"/>
    <p:restoredTop sz="96682" autoAdjust="0"/>
  </p:normalViewPr>
  <p:slideViewPr>
    <p:cSldViewPr>
      <p:cViewPr varScale="1">
        <p:scale>
          <a:sx n="49" d="100"/>
          <a:sy n="49" d="100"/>
        </p:scale>
        <p:origin x="-1842" y="-120"/>
      </p:cViewPr>
      <p:guideLst>
        <p:guide orient="horz" pos="3024"/>
        <p:guide orient="horz" pos="4763"/>
        <p:guide pos="4032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B3FD6A-5423-49A4-89EA-4419AA01094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89ED77-1CCF-4F07-93EF-3E088C45F1A1}">
      <dgm:prSet phldrT="[Текст]" custT="1"/>
      <dgm:spPr/>
      <dgm:t>
        <a:bodyPr/>
        <a:lstStyle/>
        <a:p>
          <a:pPr algn="l"/>
          <a:r>
            <a:rPr lang="ru-RU" sz="2800" b="1" dirty="0">
              <a:latin typeface="Arial" pitchFamily="34" charset="0"/>
              <a:cs typeface="Arial" pitchFamily="34" charset="0"/>
            </a:rPr>
            <a:t>С</a:t>
          </a:r>
          <a:r>
            <a:rPr lang="kk-KZ" sz="2800" b="1" dirty="0">
              <a:latin typeface="Arial" pitchFamily="34" charset="0"/>
              <a:cs typeface="Arial" pitchFamily="34" charset="0"/>
            </a:rPr>
            <a:t>ОЗДАНИЕ ДИАЛОГОВЫХ ПЛОЩАДОК МЕЖДУ РАЗНЫМИ СТЕЙКХОЛДЕРАМИ </a:t>
          </a:r>
          <a:endParaRPr lang="ru-RU" sz="2400" b="1" i="1" dirty="0"/>
        </a:p>
      </dgm:t>
    </dgm:pt>
    <dgm:pt modelId="{323BBE7C-455E-4130-B46C-8349880FF155}" type="parTrans" cxnId="{C0E3118D-8FDC-4DCF-A89B-9CC6080A7808}">
      <dgm:prSet/>
      <dgm:spPr/>
      <dgm:t>
        <a:bodyPr/>
        <a:lstStyle/>
        <a:p>
          <a:endParaRPr lang="ru-RU"/>
        </a:p>
      </dgm:t>
    </dgm:pt>
    <dgm:pt modelId="{335B7DD9-EA6F-43CD-BDEB-4A790C01CF85}" type="sibTrans" cxnId="{C0E3118D-8FDC-4DCF-A89B-9CC6080A7808}">
      <dgm:prSet/>
      <dgm:spPr/>
      <dgm:t>
        <a:bodyPr/>
        <a:lstStyle/>
        <a:p>
          <a:endParaRPr lang="ru-RU"/>
        </a:p>
      </dgm:t>
    </dgm:pt>
    <dgm:pt modelId="{E0A2396F-DEEA-48EA-9198-620718418E52}">
      <dgm:prSet phldrT="[Текст]" custT="1"/>
      <dgm:spPr/>
      <dgm:t>
        <a:bodyPr/>
        <a:lstStyle/>
        <a:p>
          <a:r>
            <a:rPr lang="ru-RU" sz="2800" b="1" kern="1200" dirty="0">
              <a:latin typeface="Arial" pitchFamily="34" charset="0"/>
              <a:cs typeface="Arial" pitchFamily="34" charset="0"/>
            </a:rPr>
            <a:t>ПОВЫШЕНИЕ КОНКУРЕНТОСПОСОБНОСТИ ВУЗОВ </a:t>
          </a:r>
          <a:r>
            <a:rPr lang="ru-RU" sz="2800" b="1" kern="1200" dirty="0">
              <a:latin typeface="Arial" pitchFamily="34" charset="0"/>
              <a:ea typeface="+mn-ea"/>
              <a:cs typeface="Arial" pitchFamily="34" charset="0"/>
            </a:rPr>
            <a:t>  </a:t>
          </a:r>
        </a:p>
      </dgm:t>
    </dgm:pt>
    <dgm:pt modelId="{B6E1A027-AE52-4534-8309-E15BD1063EAC}" type="parTrans" cxnId="{1F51F717-9416-4EA6-A0B8-254B3040FD81}">
      <dgm:prSet/>
      <dgm:spPr/>
      <dgm:t>
        <a:bodyPr/>
        <a:lstStyle/>
        <a:p>
          <a:endParaRPr lang="ru-RU"/>
        </a:p>
      </dgm:t>
    </dgm:pt>
    <dgm:pt modelId="{CAF87205-23E2-415B-B365-9C480B160848}" type="sibTrans" cxnId="{1F51F717-9416-4EA6-A0B8-254B3040FD81}">
      <dgm:prSet/>
      <dgm:spPr/>
      <dgm:t>
        <a:bodyPr/>
        <a:lstStyle/>
        <a:p>
          <a:endParaRPr lang="ru-RU"/>
        </a:p>
      </dgm:t>
    </dgm:pt>
    <dgm:pt modelId="{2AF86D20-0DC8-43B9-B07A-C48478C6ACD3}">
      <dgm:prSet phldrT="[Текст]" custT="1"/>
      <dgm:spPr/>
      <dgm:t>
        <a:bodyPr/>
        <a:lstStyle/>
        <a:p>
          <a:r>
            <a:rPr lang="ru-RU" sz="2800" b="1" kern="1200" dirty="0">
              <a:latin typeface="Arial" pitchFamily="34" charset="0"/>
              <a:cs typeface="Arial" pitchFamily="34" charset="0"/>
            </a:rPr>
            <a:t>ФОРМИРОВАНИЕ РЕКОМЕНДАЦИЙ ПО ОПРЕДЕЛЕНИЮ ПРОФИЛЬНЫХ ПРЕДМЕТОВ</a:t>
          </a:r>
          <a:endParaRPr lang="ru-RU" sz="2800" b="1" kern="1200" dirty="0">
            <a:latin typeface="Arial" pitchFamily="34" charset="0"/>
            <a:ea typeface="+mn-ea"/>
            <a:cs typeface="Arial" pitchFamily="34" charset="0"/>
          </a:endParaRPr>
        </a:p>
      </dgm:t>
    </dgm:pt>
    <dgm:pt modelId="{A3D5C5AE-2962-4D91-AC84-DD860AA84975}" type="parTrans" cxnId="{B1ECC696-4525-48B6-BB3E-41B8B92A58B1}">
      <dgm:prSet/>
      <dgm:spPr/>
      <dgm:t>
        <a:bodyPr/>
        <a:lstStyle/>
        <a:p>
          <a:endParaRPr lang="ru-RU"/>
        </a:p>
      </dgm:t>
    </dgm:pt>
    <dgm:pt modelId="{DB42025E-F625-433F-8B3C-22F01582244F}" type="sibTrans" cxnId="{B1ECC696-4525-48B6-BB3E-41B8B92A58B1}">
      <dgm:prSet/>
      <dgm:spPr/>
      <dgm:t>
        <a:bodyPr/>
        <a:lstStyle/>
        <a:p>
          <a:endParaRPr lang="ru-RU"/>
        </a:p>
      </dgm:t>
    </dgm:pt>
    <dgm:pt modelId="{90322AC4-CC11-4EB1-95DE-354F506E1F62}">
      <dgm:prSet phldrT="[Текст]" custT="1"/>
      <dgm:spPr/>
      <dgm:t>
        <a:bodyPr/>
        <a:lstStyle/>
        <a:p>
          <a:r>
            <a:rPr lang="ru-RU" sz="2800" b="1" kern="1200" dirty="0">
              <a:latin typeface="Arial" pitchFamily="34" charset="0"/>
              <a:cs typeface="Arial" pitchFamily="34" charset="0"/>
            </a:rPr>
            <a:t>ПОВЫШЕНИЕ КАЧЕСТВА ОБРАЗОВАНИЯ И ПРОФЕССИОНАЛЬНОЙ ПОДГОТОВКИ КАДРОВ</a:t>
          </a:r>
          <a:r>
            <a:rPr lang="ru-RU" sz="2800" b="1" kern="1200" dirty="0">
              <a:latin typeface="Arial" pitchFamily="34" charset="0"/>
              <a:ea typeface="+mn-ea"/>
              <a:cs typeface="Arial" pitchFamily="34" charset="0"/>
            </a:rPr>
            <a:t>      </a:t>
          </a:r>
          <a:r>
            <a:rPr lang="ru-RU" sz="1800" b="1" kern="1200" dirty="0">
              <a:latin typeface="Arial" pitchFamily="34" charset="0"/>
              <a:cs typeface="Arial" pitchFamily="34" charset="0"/>
            </a:rPr>
            <a:t>           </a:t>
          </a:r>
          <a:r>
            <a:rPr lang="kk-KZ" sz="1400" b="1" i="1" kern="1200" dirty="0">
              <a:latin typeface="Arial" pitchFamily="34" charset="0"/>
              <a:cs typeface="Arial" pitchFamily="34" charset="0"/>
            </a:rPr>
            <a:t>  </a:t>
          </a:r>
          <a:endParaRPr lang="ru-RU" sz="1400" b="1" kern="1200" dirty="0"/>
        </a:p>
      </dgm:t>
    </dgm:pt>
    <dgm:pt modelId="{0250A3F7-4DD9-4BE0-ABA9-703A03B8DA4A}" type="parTrans" cxnId="{785FF68A-8608-4C80-ABDA-E4D5F5B05806}">
      <dgm:prSet/>
      <dgm:spPr/>
      <dgm:t>
        <a:bodyPr/>
        <a:lstStyle/>
        <a:p>
          <a:endParaRPr lang="ru-RU"/>
        </a:p>
      </dgm:t>
    </dgm:pt>
    <dgm:pt modelId="{BE817141-849E-479B-82E3-AD1D103B4450}" type="sibTrans" cxnId="{785FF68A-8608-4C80-ABDA-E4D5F5B05806}">
      <dgm:prSet/>
      <dgm:spPr/>
      <dgm:t>
        <a:bodyPr/>
        <a:lstStyle/>
        <a:p>
          <a:endParaRPr lang="ru-RU"/>
        </a:p>
      </dgm:t>
    </dgm:pt>
    <dgm:pt modelId="{B338FDC9-214A-4BD3-AD27-B9B0EFF2A682}">
      <dgm:prSet phldrT="[Текст]" custT="1"/>
      <dgm:spPr/>
      <dgm:t>
        <a:bodyPr/>
        <a:lstStyle/>
        <a:p>
          <a:pPr algn="just"/>
          <a:r>
            <a:rPr lang="ru-RU" sz="2800" kern="1200" dirty="0">
              <a:latin typeface="Arial" pitchFamily="34" charset="0"/>
              <a:cs typeface="Arial" pitchFamily="34" charset="0"/>
            </a:rPr>
            <a:t>Проведение семинаров-тренингов, мероприятий </a:t>
          </a:r>
          <a:r>
            <a:rPr lang="kk-KZ" sz="2800" kern="1200" dirty="0">
              <a:latin typeface="Arial" pitchFamily="34" charset="0"/>
              <a:cs typeface="Arial" pitchFamily="34" charset="0"/>
            </a:rPr>
            <a:t>для обсуждения современных трендов развития образования и комплексного обновления ОП;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</dgm:t>
    </dgm:pt>
    <dgm:pt modelId="{B2240DA6-A32B-4094-865D-65A2704FBA08}" type="parTrans" cxnId="{57239752-43F0-4791-9343-8E56A3AEA446}">
      <dgm:prSet/>
      <dgm:spPr/>
      <dgm:t>
        <a:bodyPr/>
        <a:lstStyle/>
        <a:p>
          <a:endParaRPr lang="ru-RU"/>
        </a:p>
      </dgm:t>
    </dgm:pt>
    <dgm:pt modelId="{375D18C6-9FC4-4660-909A-9EDF668D6DF9}" type="sibTrans" cxnId="{57239752-43F0-4791-9343-8E56A3AEA446}">
      <dgm:prSet/>
      <dgm:spPr/>
      <dgm:t>
        <a:bodyPr/>
        <a:lstStyle/>
        <a:p>
          <a:endParaRPr lang="ru-RU"/>
        </a:p>
      </dgm:t>
    </dgm:pt>
    <dgm:pt modelId="{A4705A65-5E63-4F9E-B952-CF7AA12F0436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Проведение анализа и исследования прогнозной потребности рынка труда;</a:t>
          </a:r>
        </a:p>
      </dgm:t>
    </dgm:pt>
    <dgm:pt modelId="{959ED1E4-8515-46D7-BF0F-C90ABA5FC627}" type="parTrans" cxnId="{A2B866CD-C88D-44CD-B2A8-3AD54305C57A}">
      <dgm:prSet/>
      <dgm:spPr/>
      <dgm:t>
        <a:bodyPr/>
        <a:lstStyle/>
        <a:p>
          <a:endParaRPr lang="ru-RU"/>
        </a:p>
      </dgm:t>
    </dgm:pt>
    <dgm:pt modelId="{0C15773F-784B-4668-851C-449D0F286214}" type="sibTrans" cxnId="{A2B866CD-C88D-44CD-B2A8-3AD54305C57A}">
      <dgm:prSet/>
      <dgm:spPr/>
      <dgm:t>
        <a:bodyPr/>
        <a:lstStyle/>
        <a:p>
          <a:endParaRPr lang="ru-RU"/>
        </a:p>
      </dgm:t>
    </dgm:pt>
    <dgm:pt modelId="{0F8D878A-B202-4BD5-A496-29F042E35D0F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Выработка единых подходов к формированию результатов обучения (компетенций) и оценивания достижений обучения.</a:t>
          </a:r>
        </a:p>
      </dgm:t>
    </dgm:pt>
    <dgm:pt modelId="{ADA8F730-438E-4F41-8362-EA9909FF096C}" type="parTrans" cxnId="{66ED0F8C-5BCA-4A39-B085-49EBF86A23C3}">
      <dgm:prSet/>
      <dgm:spPr/>
      <dgm:t>
        <a:bodyPr/>
        <a:lstStyle/>
        <a:p>
          <a:endParaRPr lang="ru-RU"/>
        </a:p>
      </dgm:t>
    </dgm:pt>
    <dgm:pt modelId="{1F6EF681-6A9B-48C7-B7AF-2EDB1F8A2571}" type="sibTrans" cxnId="{66ED0F8C-5BCA-4A39-B085-49EBF86A23C3}">
      <dgm:prSet/>
      <dgm:spPr/>
      <dgm:t>
        <a:bodyPr/>
        <a:lstStyle/>
        <a:p>
          <a:endParaRPr lang="ru-RU"/>
        </a:p>
      </dgm:t>
    </dgm:pt>
    <dgm:pt modelId="{224E01C0-7EA8-41FF-8F2D-7EA890EF554F}">
      <dgm:prSet phldrT="[Текст]" custT="1"/>
      <dgm:spPr/>
      <dgm:t>
        <a:bodyPr/>
        <a:lstStyle/>
        <a:p>
          <a:r>
            <a:rPr lang="ru-RU" sz="2800" kern="1200" dirty="0">
              <a:latin typeface="Arial" pitchFamily="34" charset="0"/>
              <a:cs typeface="Arial" pitchFamily="34" charset="0"/>
            </a:rPr>
            <a:t>Предложения по приему и требованиям к поступающим в вузы в рамках нового формата ЕНТ.  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</dgm:t>
    </dgm:pt>
    <dgm:pt modelId="{80C0E74E-4695-4685-8929-86F14AADD7FC}" type="parTrans" cxnId="{B22BFB80-CBB2-4F17-BFD3-5650AD95E64D}">
      <dgm:prSet/>
      <dgm:spPr/>
      <dgm:t>
        <a:bodyPr/>
        <a:lstStyle/>
        <a:p>
          <a:endParaRPr lang="ru-RU"/>
        </a:p>
      </dgm:t>
    </dgm:pt>
    <dgm:pt modelId="{4F3F8189-90CC-4AB5-AAEC-84E9D7A7C33C}" type="sibTrans" cxnId="{B22BFB80-CBB2-4F17-BFD3-5650AD95E64D}">
      <dgm:prSet/>
      <dgm:spPr/>
      <dgm:t>
        <a:bodyPr/>
        <a:lstStyle/>
        <a:p>
          <a:endParaRPr lang="ru-RU"/>
        </a:p>
      </dgm:t>
    </dgm:pt>
    <dgm:pt modelId="{3EC11C23-DDE7-47FB-ABEB-C2357902D569}">
      <dgm:prSet phldrT="[Текст]" custT="1"/>
      <dgm:spPr/>
      <dgm:t>
        <a:bodyPr/>
        <a:lstStyle/>
        <a:p>
          <a:pPr algn="just"/>
          <a:r>
            <a:rPr lang="ru-RU" sz="2800" kern="1200" dirty="0">
              <a:latin typeface="Arial" pitchFamily="34" charset="0"/>
              <a:cs typeface="Arial" pitchFamily="34" charset="0"/>
            </a:rPr>
            <a:t>Включение в членство работодателей, ведущих ученых и ППС из других вузов, Назарбаев Университета и НИШ, зарубежных партнеров.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</dgm:t>
    </dgm:pt>
    <dgm:pt modelId="{9CC7B7F4-5BAB-46EE-B690-BDFDB93A0508}" type="parTrans" cxnId="{6A0C15E0-4CA6-44D6-BD70-672DB677F5AC}">
      <dgm:prSet/>
      <dgm:spPr/>
      <dgm:t>
        <a:bodyPr/>
        <a:lstStyle/>
        <a:p>
          <a:endParaRPr lang="ru-RU"/>
        </a:p>
      </dgm:t>
    </dgm:pt>
    <dgm:pt modelId="{3A3C988B-C99A-45FE-8AFF-34CABBB7B2E6}" type="sibTrans" cxnId="{6A0C15E0-4CA6-44D6-BD70-672DB677F5AC}">
      <dgm:prSet/>
      <dgm:spPr/>
      <dgm:t>
        <a:bodyPr/>
        <a:lstStyle/>
        <a:p>
          <a:endParaRPr lang="ru-RU"/>
        </a:p>
      </dgm:t>
    </dgm:pt>
    <dgm:pt modelId="{1FE8CE4E-C28A-4422-98B6-63EC71BBF7FD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Разъяснение роли внедрения элементов НСК в систему экономических отношений на заседании УМО.</a:t>
          </a:r>
        </a:p>
      </dgm:t>
    </dgm:pt>
    <dgm:pt modelId="{3FFDD47D-0B43-4D8B-AC9F-5E7D334971D6}" type="parTrans" cxnId="{C94393ED-2CBB-4ED4-8338-D460ADCA7706}">
      <dgm:prSet/>
      <dgm:spPr/>
      <dgm:t>
        <a:bodyPr/>
        <a:lstStyle/>
        <a:p>
          <a:endParaRPr lang="ru-RU"/>
        </a:p>
      </dgm:t>
    </dgm:pt>
    <dgm:pt modelId="{6159CE58-3AF8-452D-B8A1-162D8C57C961}" type="sibTrans" cxnId="{C94393ED-2CBB-4ED4-8338-D460ADCA7706}">
      <dgm:prSet/>
      <dgm:spPr/>
      <dgm:t>
        <a:bodyPr/>
        <a:lstStyle/>
        <a:p>
          <a:endParaRPr lang="ru-RU"/>
        </a:p>
      </dgm:t>
    </dgm:pt>
    <dgm:pt modelId="{63F72094-C201-40D9-9341-54E9E1163F60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Выработка единых подходов к разработке и совершенствованию ОП с учетом рынка труда;</a:t>
          </a:r>
        </a:p>
      </dgm:t>
    </dgm:pt>
    <dgm:pt modelId="{EA685E48-DECF-45AF-A6DF-034D9CD81B76}" type="parTrans" cxnId="{2289CD6E-3402-473D-8559-B870C93A9F14}">
      <dgm:prSet/>
      <dgm:spPr/>
      <dgm:t>
        <a:bodyPr/>
        <a:lstStyle/>
        <a:p>
          <a:endParaRPr lang="ru-RU"/>
        </a:p>
      </dgm:t>
    </dgm:pt>
    <dgm:pt modelId="{CA923E05-63FD-4262-B97D-3DE2BF19F3E9}" type="sibTrans" cxnId="{2289CD6E-3402-473D-8559-B870C93A9F14}">
      <dgm:prSet/>
      <dgm:spPr/>
      <dgm:t>
        <a:bodyPr/>
        <a:lstStyle/>
        <a:p>
          <a:endParaRPr lang="ru-RU"/>
        </a:p>
      </dgm:t>
    </dgm:pt>
    <dgm:pt modelId="{76AFB655-AA59-48D1-B706-36CEAA21BADD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Распространение результатов исследования между другими участниками ГУП; </a:t>
          </a:r>
        </a:p>
      </dgm:t>
    </dgm:pt>
    <dgm:pt modelId="{B9104280-4CF4-4865-BC4A-EE106FCFD838}" type="parTrans" cxnId="{57F8CC2E-29EC-444F-91BC-86F91907F25E}">
      <dgm:prSet/>
      <dgm:spPr/>
      <dgm:t>
        <a:bodyPr/>
        <a:lstStyle/>
        <a:p>
          <a:endParaRPr lang="ru-RU"/>
        </a:p>
      </dgm:t>
    </dgm:pt>
    <dgm:pt modelId="{68801A0A-2CD6-4F6D-8339-4F724C7102CB}" type="sibTrans" cxnId="{57F8CC2E-29EC-444F-91BC-86F91907F25E}">
      <dgm:prSet/>
      <dgm:spPr/>
      <dgm:t>
        <a:bodyPr/>
        <a:lstStyle/>
        <a:p>
          <a:endParaRPr lang="ru-RU"/>
        </a:p>
      </dgm:t>
    </dgm:pt>
    <dgm:pt modelId="{3DF1050F-D633-46CC-B8B1-7877B27F029A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Рекомендация по использованию </a:t>
          </a:r>
          <a:r>
            <a:rPr lang="ru-RU" sz="2800" dirty="0" err="1">
              <a:latin typeface="Arial" pitchFamily="34" charset="0"/>
              <a:cs typeface="Arial" pitchFamily="34" charset="0"/>
            </a:rPr>
            <a:t>проф</a:t>
          </a:r>
          <a:r>
            <a:rPr lang="kk-KZ" sz="2800" dirty="0">
              <a:latin typeface="Arial" pitchFamily="34" charset="0"/>
              <a:cs typeface="Arial" pitchFamily="34" charset="0"/>
            </a:rPr>
            <a:t>ессиональных </a:t>
          </a:r>
          <a:r>
            <a:rPr lang="ru-RU" sz="2800" dirty="0">
              <a:latin typeface="Arial" pitchFamily="34" charset="0"/>
              <a:cs typeface="Arial" pitchFamily="34" charset="0"/>
            </a:rPr>
            <a:t>стандартов и ОРК при разработке ОП;</a:t>
          </a:r>
        </a:p>
      </dgm:t>
    </dgm:pt>
    <dgm:pt modelId="{86861928-01CA-46BA-AEBC-E9ADE1E939B0}" type="parTrans" cxnId="{789B6AD3-762D-49E1-8EC9-97E04545DA43}">
      <dgm:prSet/>
      <dgm:spPr/>
      <dgm:t>
        <a:bodyPr/>
        <a:lstStyle/>
        <a:p>
          <a:endParaRPr lang="ru-RU"/>
        </a:p>
      </dgm:t>
    </dgm:pt>
    <dgm:pt modelId="{92BC191C-6C37-4550-B759-4FAD1568AAB2}" type="sibTrans" cxnId="{789B6AD3-762D-49E1-8EC9-97E04545DA43}">
      <dgm:prSet/>
      <dgm:spPr/>
      <dgm:t>
        <a:bodyPr/>
        <a:lstStyle/>
        <a:p>
          <a:endParaRPr lang="ru-RU"/>
        </a:p>
      </dgm:t>
    </dgm:pt>
    <dgm:pt modelId="{3379B229-CE71-4A86-AE3B-F695E816C165}" type="pres">
      <dgm:prSet presAssocID="{99B3FD6A-5423-49A4-89EA-4419AA01094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E556D3-8D4C-4AE5-80BB-C88670195F5F}" type="pres">
      <dgm:prSet presAssocID="{1089ED77-1CCF-4F07-93EF-3E088C45F1A1}" presName="parentLin" presStyleCnt="0"/>
      <dgm:spPr/>
    </dgm:pt>
    <dgm:pt modelId="{D9259D65-6DFF-4118-8EE6-8E54158988F4}" type="pres">
      <dgm:prSet presAssocID="{1089ED77-1CCF-4F07-93EF-3E088C45F1A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07038F8-E79F-4B31-97C1-099D22481560}" type="pres">
      <dgm:prSet presAssocID="{1089ED77-1CCF-4F07-93EF-3E088C45F1A1}" presName="parentText" presStyleLbl="node1" presStyleIdx="0" presStyleCnt="4" custScaleX="97083" custScaleY="61927" custLinFactNeighborX="30046" custLinFactNeighborY="13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38F8B6-8E79-4A62-A8D0-1AA8E789A38B}" type="pres">
      <dgm:prSet presAssocID="{1089ED77-1CCF-4F07-93EF-3E088C45F1A1}" presName="negativeSpace" presStyleCnt="0"/>
      <dgm:spPr/>
    </dgm:pt>
    <dgm:pt modelId="{0821E09F-27DA-4CBC-9C7D-A2F68F5D1A42}" type="pres">
      <dgm:prSet presAssocID="{1089ED77-1CCF-4F07-93EF-3E088C45F1A1}" presName="childText" presStyleLbl="conFgAcc1" presStyleIdx="0" presStyleCnt="4" custScaleX="100000" custLinFactNeighborX="409" custLinFactNeighborY="13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D8A99-E1C1-481F-BCE5-1DBEED1411BA}" type="pres">
      <dgm:prSet presAssocID="{335B7DD9-EA6F-43CD-BDEB-4A790C01CF85}" presName="spaceBetweenRectangles" presStyleCnt="0"/>
      <dgm:spPr/>
    </dgm:pt>
    <dgm:pt modelId="{DA70EA9F-65A5-4062-B538-4E2B5DC522DD}" type="pres">
      <dgm:prSet presAssocID="{90322AC4-CC11-4EB1-95DE-354F506E1F62}" presName="parentLin" presStyleCnt="0"/>
      <dgm:spPr/>
    </dgm:pt>
    <dgm:pt modelId="{BF07B2BB-C7EA-47F2-A354-1A487FD686E3}" type="pres">
      <dgm:prSet presAssocID="{90322AC4-CC11-4EB1-95DE-354F506E1F6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1A575A7-3334-476E-BBDB-A18E79480A0A}" type="pres">
      <dgm:prSet presAssocID="{90322AC4-CC11-4EB1-95DE-354F506E1F62}" presName="parentText" presStyleLbl="node1" presStyleIdx="1" presStyleCnt="4" custScaleX="96659" custScaleY="61927" custLinFactNeighborX="365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13EC91-2F0C-4A53-90AE-E4175DD8CDEE}" type="pres">
      <dgm:prSet presAssocID="{90322AC4-CC11-4EB1-95DE-354F506E1F62}" presName="negativeSpace" presStyleCnt="0"/>
      <dgm:spPr/>
    </dgm:pt>
    <dgm:pt modelId="{842A243B-FF44-438A-A4CB-795D7185916F}" type="pres">
      <dgm:prSet presAssocID="{90322AC4-CC11-4EB1-95DE-354F506E1F62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F3E635-4C9F-4076-8990-BCE51CFD8C7F}" type="pres">
      <dgm:prSet presAssocID="{BE817141-849E-479B-82E3-AD1D103B4450}" presName="spaceBetweenRectangles" presStyleCnt="0"/>
      <dgm:spPr/>
    </dgm:pt>
    <dgm:pt modelId="{0C7A5665-684E-4020-BA8E-77CE60F5E04C}" type="pres">
      <dgm:prSet presAssocID="{E0A2396F-DEEA-48EA-9198-620718418E52}" presName="parentLin" presStyleCnt="0"/>
      <dgm:spPr/>
    </dgm:pt>
    <dgm:pt modelId="{036D2B79-87E5-40F8-A884-DA4F82F0F076}" type="pres">
      <dgm:prSet presAssocID="{E0A2396F-DEEA-48EA-9198-620718418E52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20E2454-A7D5-4B8F-B111-20E1D101DE6C}" type="pres">
      <dgm:prSet presAssocID="{E0A2396F-DEEA-48EA-9198-620718418E52}" presName="parentText" presStyleLbl="node1" presStyleIdx="2" presStyleCnt="4" custScaleX="96149" custScaleY="61927" custLinFactNeighborX="365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C96B45-7E33-4AD5-9AA0-B6407324D4F0}" type="pres">
      <dgm:prSet presAssocID="{E0A2396F-DEEA-48EA-9198-620718418E52}" presName="negativeSpace" presStyleCnt="0"/>
      <dgm:spPr/>
    </dgm:pt>
    <dgm:pt modelId="{7C81AF52-D7AF-4C04-87C8-0D14AF3EEEFE}" type="pres">
      <dgm:prSet presAssocID="{E0A2396F-DEEA-48EA-9198-620718418E52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5DDE4-21CF-4ECB-AB3F-42573A29F4AC}" type="pres">
      <dgm:prSet presAssocID="{CAF87205-23E2-415B-B365-9C480B160848}" presName="spaceBetweenRectangles" presStyleCnt="0"/>
      <dgm:spPr/>
    </dgm:pt>
    <dgm:pt modelId="{4186E56F-42DA-4E66-9304-87D0CC311F17}" type="pres">
      <dgm:prSet presAssocID="{2AF86D20-0DC8-43B9-B07A-C48478C6ACD3}" presName="parentLin" presStyleCnt="0"/>
      <dgm:spPr/>
    </dgm:pt>
    <dgm:pt modelId="{B7AC8B6D-E163-42DF-BE39-59861B1B3A0F}" type="pres">
      <dgm:prSet presAssocID="{2AF86D20-0DC8-43B9-B07A-C48478C6ACD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F44BD81-89DD-4A9A-83EF-16C8E19C4447}" type="pres">
      <dgm:prSet presAssocID="{2AF86D20-0DC8-43B9-B07A-C48478C6ACD3}" presName="parentText" presStyleLbl="node1" presStyleIdx="3" presStyleCnt="4" custScaleX="95618" custScaleY="61927" custLinFactNeighborX="365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B8514-662E-4F3E-AA64-012021BED71B}" type="pres">
      <dgm:prSet presAssocID="{2AF86D20-0DC8-43B9-B07A-C48478C6ACD3}" presName="negativeSpace" presStyleCnt="0"/>
      <dgm:spPr/>
    </dgm:pt>
    <dgm:pt modelId="{48EF2F2F-2BDC-425C-905F-29CD3BDCE372}" type="pres">
      <dgm:prSet presAssocID="{2AF86D20-0DC8-43B9-B07A-C48478C6ACD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D6564A-EA42-4667-B9B1-2A914FE11AA5}" type="presOf" srcId="{224E01C0-7EA8-41FF-8F2D-7EA890EF554F}" destId="{48EF2F2F-2BDC-425C-905F-29CD3BDCE372}" srcOrd="0" destOrd="0" presId="urn:microsoft.com/office/officeart/2005/8/layout/list1"/>
    <dgm:cxn modelId="{42C9D903-7F4B-42B6-A1E9-7F47AC67F813}" type="presOf" srcId="{3EC11C23-DDE7-47FB-ABEB-C2357902D569}" destId="{0821E09F-27DA-4CBC-9C7D-A2F68F5D1A42}" srcOrd="0" destOrd="1" presId="urn:microsoft.com/office/officeart/2005/8/layout/list1"/>
    <dgm:cxn modelId="{AEAAB3EC-466F-4488-B61D-DB9C806BDA70}" type="presOf" srcId="{A4705A65-5E63-4F9E-B952-CF7AA12F0436}" destId="{842A243B-FF44-438A-A4CB-795D7185916F}" srcOrd="0" destOrd="0" presId="urn:microsoft.com/office/officeart/2005/8/layout/list1"/>
    <dgm:cxn modelId="{C22C1A5E-3C6D-416B-B094-F08E69DD2520}" type="presOf" srcId="{99B3FD6A-5423-49A4-89EA-4419AA010943}" destId="{3379B229-CE71-4A86-AE3B-F695E816C165}" srcOrd="0" destOrd="0" presId="urn:microsoft.com/office/officeart/2005/8/layout/list1"/>
    <dgm:cxn modelId="{C0E3118D-8FDC-4DCF-A89B-9CC6080A7808}" srcId="{99B3FD6A-5423-49A4-89EA-4419AA010943}" destId="{1089ED77-1CCF-4F07-93EF-3E088C45F1A1}" srcOrd="0" destOrd="0" parTransId="{323BBE7C-455E-4130-B46C-8349880FF155}" sibTransId="{335B7DD9-EA6F-43CD-BDEB-4A790C01CF85}"/>
    <dgm:cxn modelId="{BD91B753-F5B6-4B34-8382-59C6C7F4AD13}" type="presOf" srcId="{1089ED77-1CCF-4F07-93EF-3E088C45F1A1}" destId="{D9259D65-6DFF-4118-8EE6-8E54158988F4}" srcOrd="0" destOrd="0" presId="urn:microsoft.com/office/officeart/2005/8/layout/list1"/>
    <dgm:cxn modelId="{789B6AD3-762D-49E1-8EC9-97E04545DA43}" srcId="{90322AC4-CC11-4EB1-95DE-354F506E1F62}" destId="{3DF1050F-D633-46CC-B8B1-7877B27F029A}" srcOrd="3" destOrd="0" parTransId="{86861928-01CA-46BA-AEBC-E9ADE1E939B0}" sibTransId="{92BC191C-6C37-4550-B759-4FAD1568AAB2}"/>
    <dgm:cxn modelId="{A2B866CD-C88D-44CD-B2A8-3AD54305C57A}" srcId="{90322AC4-CC11-4EB1-95DE-354F506E1F62}" destId="{A4705A65-5E63-4F9E-B952-CF7AA12F0436}" srcOrd="0" destOrd="0" parTransId="{959ED1E4-8515-46D7-BF0F-C90ABA5FC627}" sibTransId="{0C15773F-784B-4668-851C-449D0F286214}"/>
    <dgm:cxn modelId="{66ED0F8C-5BCA-4A39-B085-49EBF86A23C3}" srcId="{E0A2396F-DEEA-48EA-9198-620718418E52}" destId="{0F8D878A-B202-4BD5-A496-29F042E35D0F}" srcOrd="0" destOrd="0" parTransId="{ADA8F730-438E-4F41-8362-EA9909FF096C}" sibTransId="{1F6EF681-6A9B-48C7-B7AF-2EDB1F8A2571}"/>
    <dgm:cxn modelId="{1F51F717-9416-4EA6-A0B8-254B3040FD81}" srcId="{99B3FD6A-5423-49A4-89EA-4419AA010943}" destId="{E0A2396F-DEEA-48EA-9198-620718418E52}" srcOrd="2" destOrd="0" parTransId="{B6E1A027-AE52-4534-8309-E15BD1063EAC}" sibTransId="{CAF87205-23E2-415B-B365-9C480B160848}"/>
    <dgm:cxn modelId="{911E592F-2CDE-433E-B6B7-0AED6B47AB5E}" type="presOf" srcId="{3DF1050F-D633-46CC-B8B1-7877B27F029A}" destId="{842A243B-FF44-438A-A4CB-795D7185916F}" srcOrd="0" destOrd="3" presId="urn:microsoft.com/office/officeart/2005/8/layout/list1"/>
    <dgm:cxn modelId="{C669D6FF-A8B8-462B-A470-5F9F27C3958A}" type="presOf" srcId="{76AFB655-AA59-48D1-B706-36CEAA21BADD}" destId="{842A243B-FF44-438A-A4CB-795D7185916F}" srcOrd="0" destOrd="1" presId="urn:microsoft.com/office/officeart/2005/8/layout/list1"/>
    <dgm:cxn modelId="{57F8CC2E-29EC-444F-91BC-86F91907F25E}" srcId="{90322AC4-CC11-4EB1-95DE-354F506E1F62}" destId="{76AFB655-AA59-48D1-B706-36CEAA21BADD}" srcOrd="1" destOrd="0" parTransId="{B9104280-4CF4-4865-BC4A-EE106FCFD838}" sibTransId="{68801A0A-2CD6-4F6D-8339-4F724C7102CB}"/>
    <dgm:cxn modelId="{A54C87ED-9808-46AB-BE65-9D3FB1D82AC2}" type="presOf" srcId="{1FE8CE4E-C28A-4422-98B6-63EC71BBF7FD}" destId="{842A243B-FF44-438A-A4CB-795D7185916F}" srcOrd="0" destOrd="4" presId="urn:microsoft.com/office/officeart/2005/8/layout/list1"/>
    <dgm:cxn modelId="{539AC41D-322F-43E5-A570-E288E30606D0}" type="presOf" srcId="{90322AC4-CC11-4EB1-95DE-354F506E1F62}" destId="{F1A575A7-3334-476E-BBDB-A18E79480A0A}" srcOrd="1" destOrd="0" presId="urn:microsoft.com/office/officeart/2005/8/layout/list1"/>
    <dgm:cxn modelId="{36E9DBDA-5DB3-439A-844E-953534F1FCC7}" type="presOf" srcId="{63F72094-C201-40D9-9341-54E9E1163F60}" destId="{842A243B-FF44-438A-A4CB-795D7185916F}" srcOrd="0" destOrd="2" presId="urn:microsoft.com/office/officeart/2005/8/layout/list1"/>
    <dgm:cxn modelId="{B1ECC696-4525-48B6-BB3E-41B8B92A58B1}" srcId="{99B3FD6A-5423-49A4-89EA-4419AA010943}" destId="{2AF86D20-0DC8-43B9-B07A-C48478C6ACD3}" srcOrd="3" destOrd="0" parTransId="{A3D5C5AE-2962-4D91-AC84-DD860AA84975}" sibTransId="{DB42025E-F625-433F-8B3C-22F01582244F}"/>
    <dgm:cxn modelId="{9922F1C3-18D7-421A-8F75-64673A5B4B2C}" type="presOf" srcId="{2AF86D20-0DC8-43B9-B07A-C48478C6ACD3}" destId="{B7AC8B6D-E163-42DF-BE39-59861B1B3A0F}" srcOrd="0" destOrd="0" presId="urn:microsoft.com/office/officeart/2005/8/layout/list1"/>
    <dgm:cxn modelId="{2289CD6E-3402-473D-8559-B870C93A9F14}" srcId="{90322AC4-CC11-4EB1-95DE-354F506E1F62}" destId="{63F72094-C201-40D9-9341-54E9E1163F60}" srcOrd="2" destOrd="0" parTransId="{EA685E48-DECF-45AF-A6DF-034D9CD81B76}" sibTransId="{CA923E05-63FD-4262-B97D-3DE2BF19F3E9}"/>
    <dgm:cxn modelId="{CDB09DA2-B985-40DA-8E3A-82EB67720AE7}" type="presOf" srcId="{90322AC4-CC11-4EB1-95DE-354F506E1F62}" destId="{BF07B2BB-C7EA-47F2-A354-1A487FD686E3}" srcOrd="0" destOrd="0" presId="urn:microsoft.com/office/officeart/2005/8/layout/list1"/>
    <dgm:cxn modelId="{765CD23A-86A8-40B6-88A0-B2699242BBE4}" type="presOf" srcId="{0F8D878A-B202-4BD5-A496-29F042E35D0F}" destId="{7C81AF52-D7AF-4C04-87C8-0D14AF3EEEFE}" srcOrd="0" destOrd="0" presId="urn:microsoft.com/office/officeart/2005/8/layout/list1"/>
    <dgm:cxn modelId="{785FF68A-8608-4C80-ABDA-E4D5F5B05806}" srcId="{99B3FD6A-5423-49A4-89EA-4419AA010943}" destId="{90322AC4-CC11-4EB1-95DE-354F506E1F62}" srcOrd="1" destOrd="0" parTransId="{0250A3F7-4DD9-4BE0-ABA9-703A03B8DA4A}" sibTransId="{BE817141-849E-479B-82E3-AD1D103B4450}"/>
    <dgm:cxn modelId="{B34B0892-04F0-403B-9806-E8A70BD973E3}" type="presOf" srcId="{1089ED77-1CCF-4F07-93EF-3E088C45F1A1}" destId="{C07038F8-E79F-4B31-97C1-099D22481560}" srcOrd="1" destOrd="0" presId="urn:microsoft.com/office/officeart/2005/8/layout/list1"/>
    <dgm:cxn modelId="{DE407FF7-6251-49B2-AA41-B14F21704C2E}" type="presOf" srcId="{2AF86D20-0DC8-43B9-B07A-C48478C6ACD3}" destId="{6F44BD81-89DD-4A9A-83EF-16C8E19C4447}" srcOrd="1" destOrd="0" presId="urn:microsoft.com/office/officeart/2005/8/layout/list1"/>
    <dgm:cxn modelId="{57239752-43F0-4791-9343-8E56A3AEA446}" srcId="{1089ED77-1CCF-4F07-93EF-3E088C45F1A1}" destId="{B338FDC9-214A-4BD3-AD27-B9B0EFF2A682}" srcOrd="0" destOrd="0" parTransId="{B2240DA6-A32B-4094-865D-65A2704FBA08}" sibTransId="{375D18C6-9FC4-4660-909A-9EDF668D6DF9}"/>
    <dgm:cxn modelId="{C94393ED-2CBB-4ED4-8338-D460ADCA7706}" srcId="{90322AC4-CC11-4EB1-95DE-354F506E1F62}" destId="{1FE8CE4E-C28A-4422-98B6-63EC71BBF7FD}" srcOrd="4" destOrd="0" parTransId="{3FFDD47D-0B43-4D8B-AC9F-5E7D334971D6}" sibTransId="{6159CE58-3AF8-452D-B8A1-162D8C57C961}"/>
    <dgm:cxn modelId="{B73FF351-EAB6-463F-8E05-51F5C982DC51}" type="presOf" srcId="{E0A2396F-DEEA-48EA-9198-620718418E52}" destId="{036D2B79-87E5-40F8-A884-DA4F82F0F076}" srcOrd="0" destOrd="0" presId="urn:microsoft.com/office/officeart/2005/8/layout/list1"/>
    <dgm:cxn modelId="{6A0C15E0-4CA6-44D6-BD70-672DB677F5AC}" srcId="{1089ED77-1CCF-4F07-93EF-3E088C45F1A1}" destId="{3EC11C23-DDE7-47FB-ABEB-C2357902D569}" srcOrd="1" destOrd="0" parTransId="{9CC7B7F4-5BAB-46EE-B690-BDFDB93A0508}" sibTransId="{3A3C988B-C99A-45FE-8AFF-34CABBB7B2E6}"/>
    <dgm:cxn modelId="{4461184C-6D89-4279-8C10-13953A9D1628}" type="presOf" srcId="{E0A2396F-DEEA-48EA-9198-620718418E52}" destId="{620E2454-A7D5-4B8F-B111-20E1D101DE6C}" srcOrd="1" destOrd="0" presId="urn:microsoft.com/office/officeart/2005/8/layout/list1"/>
    <dgm:cxn modelId="{B22BFB80-CBB2-4F17-BFD3-5650AD95E64D}" srcId="{2AF86D20-0DC8-43B9-B07A-C48478C6ACD3}" destId="{224E01C0-7EA8-41FF-8F2D-7EA890EF554F}" srcOrd="0" destOrd="0" parTransId="{80C0E74E-4695-4685-8929-86F14AADD7FC}" sibTransId="{4F3F8189-90CC-4AB5-AAEC-84E9D7A7C33C}"/>
    <dgm:cxn modelId="{A98295A1-9335-46FB-887B-D0935516E426}" type="presOf" srcId="{B338FDC9-214A-4BD3-AD27-B9B0EFF2A682}" destId="{0821E09F-27DA-4CBC-9C7D-A2F68F5D1A42}" srcOrd="0" destOrd="0" presId="urn:microsoft.com/office/officeart/2005/8/layout/list1"/>
    <dgm:cxn modelId="{4BB3A45D-44EE-48EC-9110-85F46B4B9CAC}" type="presParOf" srcId="{3379B229-CE71-4A86-AE3B-F695E816C165}" destId="{B5E556D3-8D4C-4AE5-80BB-C88670195F5F}" srcOrd="0" destOrd="0" presId="urn:microsoft.com/office/officeart/2005/8/layout/list1"/>
    <dgm:cxn modelId="{9F846D42-8D16-491C-95FC-0AFD03EE10AC}" type="presParOf" srcId="{B5E556D3-8D4C-4AE5-80BB-C88670195F5F}" destId="{D9259D65-6DFF-4118-8EE6-8E54158988F4}" srcOrd="0" destOrd="0" presId="urn:microsoft.com/office/officeart/2005/8/layout/list1"/>
    <dgm:cxn modelId="{7B64EB96-C851-4DEC-AD36-A3A686CF27E5}" type="presParOf" srcId="{B5E556D3-8D4C-4AE5-80BB-C88670195F5F}" destId="{C07038F8-E79F-4B31-97C1-099D22481560}" srcOrd="1" destOrd="0" presId="urn:microsoft.com/office/officeart/2005/8/layout/list1"/>
    <dgm:cxn modelId="{E5777822-1A73-49EC-86BD-1A2B1ACA64C0}" type="presParOf" srcId="{3379B229-CE71-4A86-AE3B-F695E816C165}" destId="{AF38F8B6-8E79-4A62-A8D0-1AA8E789A38B}" srcOrd="1" destOrd="0" presId="urn:microsoft.com/office/officeart/2005/8/layout/list1"/>
    <dgm:cxn modelId="{8AFCF568-7AC9-49B4-A7DD-EABAEF7BCCF5}" type="presParOf" srcId="{3379B229-CE71-4A86-AE3B-F695E816C165}" destId="{0821E09F-27DA-4CBC-9C7D-A2F68F5D1A42}" srcOrd="2" destOrd="0" presId="urn:microsoft.com/office/officeart/2005/8/layout/list1"/>
    <dgm:cxn modelId="{262F2525-72D9-44A4-851E-A93930A766A3}" type="presParOf" srcId="{3379B229-CE71-4A86-AE3B-F695E816C165}" destId="{2C0D8A99-E1C1-481F-BCE5-1DBEED1411BA}" srcOrd="3" destOrd="0" presId="urn:microsoft.com/office/officeart/2005/8/layout/list1"/>
    <dgm:cxn modelId="{1BAD032D-F08E-4255-A9B0-5D5F9C7BF551}" type="presParOf" srcId="{3379B229-CE71-4A86-AE3B-F695E816C165}" destId="{DA70EA9F-65A5-4062-B538-4E2B5DC522DD}" srcOrd="4" destOrd="0" presId="urn:microsoft.com/office/officeart/2005/8/layout/list1"/>
    <dgm:cxn modelId="{94104A78-F58E-4D08-83C0-4EA6B0BEA4DE}" type="presParOf" srcId="{DA70EA9F-65A5-4062-B538-4E2B5DC522DD}" destId="{BF07B2BB-C7EA-47F2-A354-1A487FD686E3}" srcOrd="0" destOrd="0" presId="urn:microsoft.com/office/officeart/2005/8/layout/list1"/>
    <dgm:cxn modelId="{9F41D097-2ED1-4D61-8876-C995A1DB2F52}" type="presParOf" srcId="{DA70EA9F-65A5-4062-B538-4E2B5DC522DD}" destId="{F1A575A7-3334-476E-BBDB-A18E79480A0A}" srcOrd="1" destOrd="0" presId="urn:microsoft.com/office/officeart/2005/8/layout/list1"/>
    <dgm:cxn modelId="{AD0AD106-C8B6-44A5-98A3-74C4224046B0}" type="presParOf" srcId="{3379B229-CE71-4A86-AE3B-F695E816C165}" destId="{C013EC91-2F0C-4A53-90AE-E4175DD8CDEE}" srcOrd="5" destOrd="0" presId="urn:microsoft.com/office/officeart/2005/8/layout/list1"/>
    <dgm:cxn modelId="{7338AF64-9CCB-4B2C-849E-8207435BDA84}" type="presParOf" srcId="{3379B229-CE71-4A86-AE3B-F695E816C165}" destId="{842A243B-FF44-438A-A4CB-795D7185916F}" srcOrd="6" destOrd="0" presId="urn:microsoft.com/office/officeart/2005/8/layout/list1"/>
    <dgm:cxn modelId="{A976F149-1DE8-40D6-8A16-E0DB1CF74910}" type="presParOf" srcId="{3379B229-CE71-4A86-AE3B-F695E816C165}" destId="{E1F3E635-4C9F-4076-8990-BCE51CFD8C7F}" srcOrd="7" destOrd="0" presId="urn:microsoft.com/office/officeart/2005/8/layout/list1"/>
    <dgm:cxn modelId="{F57280D0-2E7F-477B-812D-D03465FF7C5A}" type="presParOf" srcId="{3379B229-CE71-4A86-AE3B-F695E816C165}" destId="{0C7A5665-684E-4020-BA8E-77CE60F5E04C}" srcOrd="8" destOrd="0" presId="urn:microsoft.com/office/officeart/2005/8/layout/list1"/>
    <dgm:cxn modelId="{8D6C1BC6-3EA8-414A-8030-85639FBAFE80}" type="presParOf" srcId="{0C7A5665-684E-4020-BA8E-77CE60F5E04C}" destId="{036D2B79-87E5-40F8-A884-DA4F82F0F076}" srcOrd="0" destOrd="0" presId="urn:microsoft.com/office/officeart/2005/8/layout/list1"/>
    <dgm:cxn modelId="{354E226F-D39B-4809-A4AC-6B5EA25489B8}" type="presParOf" srcId="{0C7A5665-684E-4020-BA8E-77CE60F5E04C}" destId="{620E2454-A7D5-4B8F-B111-20E1D101DE6C}" srcOrd="1" destOrd="0" presId="urn:microsoft.com/office/officeart/2005/8/layout/list1"/>
    <dgm:cxn modelId="{F9C8F244-C788-4BFA-AD87-8F938B2178D1}" type="presParOf" srcId="{3379B229-CE71-4A86-AE3B-F695E816C165}" destId="{BEC96B45-7E33-4AD5-9AA0-B6407324D4F0}" srcOrd="9" destOrd="0" presId="urn:microsoft.com/office/officeart/2005/8/layout/list1"/>
    <dgm:cxn modelId="{4CFF393E-27D5-4298-934D-FDEED18C9FDD}" type="presParOf" srcId="{3379B229-CE71-4A86-AE3B-F695E816C165}" destId="{7C81AF52-D7AF-4C04-87C8-0D14AF3EEEFE}" srcOrd="10" destOrd="0" presId="urn:microsoft.com/office/officeart/2005/8/layout/list1"/>
    <dgm:cxn modelId="{5444BFF2-419C-4211-BA07-B529D139C114}" type="presParOf" srcId="{3379B229-CE71-4A86-AE3B-F695E816C165}" destId="{9145DDE4-21CF-4ECB-AB3F-42573A29F4AC}" srcOrd="11" destOrd="0" presId="urn:microsoft.com/office/officeart/2005/8/layout/list1"/>
    <dgm:cxn modelId="{A9906629-1FE5-4CDB-AACD-E181534F60D4}" type="presParOf" srcId="{3379B229-CE71-4A86-AE3B-F695E816C165}" destId="{4186E56F-42DA-4E66-9304-87D0CC311F17}" srcOrd="12" destOrd="0" presId="urn:microsoft.com/office/officeart/2005/8/layout/list1"/>
    <dgm:cxn modelId="{F2527F55-02F8-4242-B29A-E89DE7C97B66}" type="presParOf" srcId="{4186E56F-42DA-4E66-9304-87D0CC311F17}" destId="{B7AC8B6D-E163-42DF-BE39-59861B1B3A0F}" srcOrd="0" destOrd="0" presId="urn:microsoft.com/office/officeart/2005/8/layout/list1"/>
    <dgm:cxn modelId="{BACAA743-A11F-4E4B-BB80-7CB503C0244E}" type="presParOf" srcId="{4186E56F-42DA-4E66-9304-87D0CC311F17}" destId="{6F44BD81-89DD-4A9A-83EF-16C8E19C4447}" srcOrd="1" destOrd="0" presId="urn:microsoft.com/office/officeart/2005/8/layout/list1"/>
    <dgm:cxn modelId="{469D04AD-7A1B-446A-A992-1C0ADFE0859D}" type="presParOf" srcId="{3379B229-CE71-4A86-AE3B-F695E816C165}" destId="{F22B8514-662E-4F3E-AA64-012021BED71B}" srcOrd="13" destOrd="0" presId="urn:microsoft.com/office/officeart/2005/8/layout/list1"/>
    <dgm:cxn modelId="{3DF3166C-EED9-416E-9D6A-F122896FD04E}" type="presParOf" srcId="{3379B229-CE71-4A86-AE3B-F695E816C165}" destId="{48EF2F2F-2BDC-425C-905F-29CD3BDCE37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1E09F-27DA-4CBC-9C7D-A2F68F5D1A42}">
      <dsp:nvSpPr>
        <dsp:cNvPr id="0" name=""/>
        <dsp:cNvSpPr/>
      </dsp:nvSpPr>
      <dsp:spPr>
        <a:xfrm>
          <a:off x="0" y="195956"/>
          <a:ext cx="19767524" cy="286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34180" tIns="1083056" rIns="1534180" bIns="199136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Проведение семинаров-тренингов, мероприятий </a:t>
          </a:r>
          <a:r>
            <a:rPr lang="kk-KZ" sz="2800" kern="1200" dirty="0">
              <a:latin typeface="Arial" pitchFamily="34" charset="0"/>
              <a:cs typeface="Arial" pitchFamily="34" charset="0"/>
            </a:rPr>
            <a:t>для обсуждения современных трендов развития образования и комплексного обновления ОП;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Включение в членство работодателей, ведущих ученых и ППС из других вузов, Назарбаев Университета и НИШ, зарубежных партнеров.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</dsp:txBody>
      <dsp:txXfrm>
        <a:off x="0" y="195956"/>
        <a:ext cx="19767524" cy="2866500"/>
      </dsp:txXfrm>
    </dsp:sp>
    <dsp:sp modelId="{C07038F8-E79F-4B31-97C1-099D22481560}">
      <dsp:nvSpPr>
        <dsp:cNvPr id="0" name=""/>
        <dsp:cNvSpPr/>
      </dsp:nvSpPr>
      <dsp:spPr>
        <a:xfrm>
          <a:off x="1285343" y="29628"/>
          <a:ext cx="13433633" cy="950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3016" tIns="0" rIns="5230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" pitchFamily="34" charset="0"/>
              <a:cs typeface="Arial" pitchFamily="34" charset="0"/>
            </a:rPr>
            <a:t>С</a:t>
          </a:r>
          <a:r>
            <a:rPr lang="kk-KZ" sz="2800" b="1" kern="1200" dirty="0">
              <a:latin typeface="Arial" pitchFamily="34" charset="0"/>
              <a:cs typeface="Arial" pitchFamily="34" charset="0"/>
            </a:rPr>
            <a:t>ОЗДАНИЕ ДИАЛОГОВЫХ ПЛОЩАДОК МЕЖДУ РАЗНЫМИ СТЕЙКХОЛДЕРАМИ </a:t>
          </a:r>
          <a:endParaRPr lang="ru-RU" sz="2400" b="1" i="1" kern="1200" dirty="0"/>
        </a:p>
      </dsp:txBody>
      <dsp:txXfrm>
        <a:off x="1331748" y="76033"/>
        <a:ext cx="13340823" cy="857794"/>
      </dsp:txXfrm>
    </dsp:sp>
    <dsp:sp modelId="{842A243B-FF44-438A-A4CB-795D7185916F}">
      <dsp:nvSpPr>
        <dsp:cNvPr id="0" name=""/>
        <dsp:cNvSpPr/>
      </dsp:nvSpPr>
      <dsp:spPr>
        <a:xfrm>
          <a:off x="0" y="3522588"/>
          <a:ext cx="19767524" cy="376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34180" tIns="1083056" rIns="1534180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Проведение анализа и исследования прогнозной потребности рынка труда;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Распространение результатов исследования между другими участниками ГУП;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Выработка единых подходов к разработке и совершенствованию ОП с учетом рынка труда;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Рекомендация по использованию </a:t>
          </a:r>
          <a:r>
            <a:rPr lang="ru-RU" sz="2800" kern="1200" dirty="0" err="1">
              <a:latin typeface="Arial" pitchFamily="34" charset="0"/>
              <a:cs typeface="Arial" pitchFamily="34" charset="0"/>
            </a:rPr>
            <a:t>проф</a:t>
          </a:r>
          <a:r>
            <a:rPr lang="kk-KZ" sz="2800" kern="1200" dirty="0">
              <a:latin typeface="Arial" pitchFamily="34" charset="0"/>
              <a:cs typeface="Arial" pitchFamily="34" charset="0"/>
            </a:rPr>
            <a:t>ессиональных </a:t>
          </a:r>
          <a:r>
            <a:rPr lang="ru-RU" sz="2800" kern="1200" dirty="0">
              <a:latin typeface="Arial" pitchFamily="34" charset="0"/>
              <a:cs typeface="Arial" pitchFamily="34" charset="0"/>
            </a:rPr>
            <a:t>стандартов и ОРК при разработке ОП;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Разъяснение роли внедрения элементов НСК в систему экономических отношений на заседании УМО.</a:t>
          </a:r>
        </a:p>
      </dsp:txBody>
      <dsp:txXfrm>
        <a:off x="0" y="3522588"/>
        <a:ext cx="19767524" cy="3767400"/>
      </dsp:txXfrm>
    </dsp:sp>
    <dsp:sp modelId="{F1A575A7-3334-476E-BBDB-A18E79480A0A}">
      <dsp:nvSpPr>
        <dsp:cNvPr id="0" name=""/>
        <dsp:cNvSpPr/>
      </dsp:nvSpPr>
      <dsp:spPr>
        <a:xfrm>
          <a:off x="1350003" y="3339504"/>
          <a:ext cx="13374963" cy="950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3016" tIns="0" rIns="5230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" pitchFamily="34" charset="0"/>
              <a:cs typeface="Arial" pitchFamily="34" charset="0"/>
            </a:rPr>
            <a:t>ПОВЫШЕНИЕ КАЧЕСТВА ОБРАЗОВАНИЯ И ПРОФЕССИОНАЛЬНОЙ ПОДГОТОВКИ КАДРОВ</a:t>
          </a:r>
          <a:r>
            <a:rPr lang="ru-RU" sz="2800" b="1" kern="1200" dirty="0">
              <a:latin typeface="Arial" pitchFamily="34" charset="0"/>
              <a:ea typeface="+mn-ea"/>
              <a:cs typeface="Arial" pitchFamily="34" charset="0"/>
            </a:rPr>
            <a:t>      </a:t>
          </a:r>
          <a:r>
            <a:rPr lang="ru-RU" sz="1800" b="1" kern="1200" dirty="0">
              <a:latin typeface="Arial" pitchFamily="34" charset="0"/>
              <a:cs typeface="Arial" pitchFamily="34" charset="0"/>
            </a:rPr>
            <a:t>           </a:t>
          </a:r>
          <a:r>
            <a:rPr lang="kk-KZ" sz="1400" b="1" i="1" kern="1200" dirty="0">
              <a:latin typeface="Arial" pitchFamily="34" charset="0"/>
              <a:cs typeface="Arial" pitchFamily="34" charset="0"/>
            </a:rPr>
            <a:t>  </a:t>
          </a:r>
          <a:endParaRPr lang="ru-RU" sz="1400" b="1" kern="1200" dirty="0"/>
        </a:p>
      </dsp:txBody>
      <dsp:txXfrm>
        <a:off x="1396408" y="3385909"/>
        <a:ext cx="13282153" cy="857794"/>
      </dsp:txXfrm>
    </dsp:sp>
    <dsp:sp modelId="{7C81AF52-D7AF-4C04-87C8-0D14AF3EEEFE}">
      <dsp:nvSpPr>
        <dsp:cNvPr id="0" name=""/>
        <dsp:cNvSpPr/>
      </dsp:nvSpPr>
      <dsp:spPr>
        <a:xfrm>
          <a:off x="0" y="7753873"/>
          <a:ext cx="19767524" cy="204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34180" tIns="1083056" rIns="1534180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Выработка единых подходов к формированию результатов обучения (компетенций) и оценивания достижений обучения.</a:t>
          </a:r>
        </a:p>
      </dsp:txBody>
      <dsp:txXfrm>
        <a:off x="0" y="7753873"/>
        <a:ext cx="19767524" cy="2047500"/>
      </dsp:txXfrm>
    </dsp:sp>
    <dsp:sp modelId="{620E2454-A7D5-4B8F-B111-20E1D101DE6C}">
      <dsp:nvSpPr>
        <dsp:cNvPr id="0" name=""/>
        <dsp:cNvSpPr/>
      </dsp:nvSpPr>
      <dsp:spPr>
        <a:xfrm>
          <a:off x="1350003" y="7570789"/>
          <a:ext cx="13304393" cy="950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3016" tIns="0" rIns="5230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" pitchFamily="34" charset="0"/>
              <a:cs typeface="Arial" pitchFamily="34" charset="0"/>
            </a:rPr>
            <a:t>ПОВЫШЕНИЕ КОНКУРЕНТОСПОСОБНОСТИ ВУЗОВ </a:t>
          </a:r>
          <a:r>
            <a:rPr lang="ru-RU" sz="2800" b="1" kern="1200" dirty="0">
              <a:latin typeface="Arial" pitchFamily="34" charset="0"/>
              <a:ea typeface="+mn-ea"/>
              <a:cs typeface="Arial" pitchFamily="34" charset="0"/>
            </a:rPr>
            <a:t>  </a:t>
          </a:r>
        </a:p>
      </dsp:txBody>
      <dsp:txXfrm>
        <a:off x="1396408" y="7617194"/>
        <a:ext cx="13211583" cy="857794"/>
      </dsp:txXfrm>
    </dsp:sp>
    <dsp:sp modelId="{48EF2F2F-2BDC-425C-905F-29CD3BDCE372}">
      <dsp:nvSpPr>
        <dsp:cNvPr id="0" name=""/>
        <dsp:cNvSpPr/>
      </dsp:nvSpPr>
      <dsp:spPr>
        <a:xfrm>
          <a:off x="0" y="10265257"/>
          <a:ext cx="19767524" cy="167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34180" tIns="1083056" rIns="1534180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Предложения по приему и требованиям к поступающим в вузы в рамках нового формата ЕНТ.  </a:t>
          </a:r>
          <a:endParaRPr lang="ru-RU" sz="2800" kern="1200" dirty="0">
            <a:latin typeface="Arial" pitchFamily="34" charset="0"/>
            <a:ea typeface="+mn-ea"/>
            <a:cs typeface="Arial" pitchFamily="34" charset="0"/>
          </a:endParaRPr>
        </a:p>
      </dsp:txBody>
      <dsp:txXfrm>
        <a:off x="0" y="10265257"/>
        <a:ext cx="19767524" cy="1678950"/>
      </dsp:txXfrm>
    </dsp:sp>
    <dsp:sp modelId="{6F44BD81-89DD-4A9A-83EF-16C8E19C4447}">
      <dsp:nvSpPr>
        <dsp:cNvPr id="0" name=""/>
        <dsp:cNvSpPr/>
      </dsp:nvSpPr>
      <dsp:spPr>
        <a:xfrm>
          <a:off x="1350003" y="10082173"/>
          <a:ext cx="13230917" cy="950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3016" tIns="0" rIns="5230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latin typeface="Arial" pitchFamily="34" charset="0"/>
              <a:cs typeface="Arial" pitchFamily="34" charset="0"/>
            </a:rPr>
            <a:t>ФОРМИРОВАНИЕ РЕКОМЕНДАЦИЙ ПО ОПРЕДЕЛЕНИЮ ПРОФИЛЬНЫХ ПРЕДМЕТОВ</a:t>
          </a:r>
          <a:endParaRPr lang="ru-RU" sz="2800" b="1" kern="1200" dirty="0">
            <a:latin typeface="Arial" pitchFamily="34" charset="0"/>
            <a:ea typeface="+mn-ea"/>
            <a:cs typeface="Arial" pitchFamily="34" charset="0"/>
          </a:endParaRPr>
        </a:p>
      </dsp:txBody>
      <dsp:txXfrm>
        <a:off x="1396408" y="10128578"/>
        <a:ext cx="13138107" cy="857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1F3AE-96FA-4AE9-B35C-FB85089D94B9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0FC7D-1531-41DE-8565-3817C9372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045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46189" cy="496728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02" y="4"/>
            <a:ext cx="2946189" cy="496728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r">
              <a:defRPr sz="1200"/>
            </a:lvl1pPr>
          </a:lstStyle>
          <a:p>
            <a:fld id="{5D9835C4-0204-44A9-A08D-559A25756976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4538"/>
            <a:ext cx="526097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09" rIns="91420" bIns="4570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543"/>
            <a:ext cx="5438140" cy="4467385"/>
          </a:xfrm>
          <a:prstGeom prst="rect">
            <a:avLst/>
          </a:prstGeom>
        </p:spPr>
        <p:txBody>
          <a:bodyPr vert="horz" lIns="91420" tIns="45709" rIns="91420" bIns="4570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9911"/>
            <a:ext cx="2946189" cy="496728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02" y="9429911"/>
            <a:ext cx="2946189" cy="496728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r">
              <a:defRPr sz="1200"/>
            </a:lvl1pPr>
          </a:lstStyle>
          <a:p>
            <a:fld id="{C86BE84D-574A-46B0-B432-7C71CF9FF3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912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875872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751746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2627618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3503490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4379362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5255234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6131108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7006982" algn="l" defTabSz="175174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4538"/>
            <a:ext cx="526097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678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46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8350" y="744538"/>
            <a:ext cx="526097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678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01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652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BE84D-574A-46B0-B432-7C71CF9FF32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1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4010" y="4697794"/>
            <a:ext cx="18178780" cy="324154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8020" y="8569431"/>
            <a:ext cx="1497076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2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46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28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92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74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56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49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38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5505430" y="605610"/>
            <a:ext cx="4812030" cy="1290315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9340" y="605610"/>
            <a:ext cx="14079643" cy="1290315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134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D451C9F8-CD44-49B3-9349-45FE6EA60B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3791" y="3574"/>
          <a:ext cx="3789" cy="3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think-cell Slide" r:id="rId5" imgW="473" imgH="476" progId="TCLayout.ActiveDocument.1">
                  <p:embed/>
                </p:oleObj>
              </mc:Choice>
              <mc:Fallback>
                <p:oleObj name="think-cell Slide" r:id="rId5" imgW="473" imgH="47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91" y="3574"/>
                        <a:ext cx="3789" cy="35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xmlns="" id="{B3E0B84D-EB8B-4BBA-8DC1-EF6272CF35B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2"/>
            <a:ext cx="378863" cy="3571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700" b="0" i="0" baseline="0" dirty="0">
              <a:solidFill>
                <a:schemeClr val="tx1"/>
              </a:solidFill>
              <a:latin typeface="Segoe UI Black" panose="020B0A02040204020203" pitchFamily="34" charset="0"/>
              <a:ea typeface="ＭＳ Ｐゴシック" panose="020B0600070205080204" pitchFamily="34" charset="-128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>
          <a:xfrm>
            <a:off x="409178" y="418993"/>
            <a:ext cx="20568453" cy="6578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8" name="Slide Number"/>
          <p:cNvSpPr txBox="1">
            <a:spLocks/>
          </p:cNvSpPr>
          <p:nvPr userDrawn="1"/>
        </p:nvSpPr>
        <p:spPr bwMode="auto">
          <a:xfrm>
            <a:off x="20679230" y="14658231"/>
            <a:ext cx="240450" cy="24622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ru-RU" sz="1600" baseline="0" smtClean="0">
                <a:solidFill>
                  <a:srgbClr val="808080"/>
                </a:solidFill>
                <a:latin typeface="+mn-lt"/>
              </a:rPr>
              <a:pPr/>
              <a:t>‹#›</a:t>
            </a:fld>
            <a:endParaRPr lang="ru-RU" sz="1600" baseline="0" dirty="0">
              <a:solidFill>
                <a:srgbClr val="808080"/>
              </a:solidFill>
              <a:latin typeface="+mn-lt"/>
            </a:endParaRPr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auto">
          <a:xfrm>
            <a:off x="19287902" y="114297"/>
            <a:ext cx="1568492" cy="275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1750692"/>
            <a:endParaRPr lang="ru-RU" sz="1600" baseline="0" dirty="0">
              <a:solidFill>
                <a:srgbClr val="80808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1436714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617">
          <p15:clr>
            <a:srgbClr val="F26B43"/>
          </p15:clr>
        </p15:guide>
        <p15:guide id="2" pos="76">
          <p15:clr>
            <a:srgbClr val="F26B43"/>
          </p15:clr>
        </p15:guide>
        <p15:guide id="3" orient="horz" pos="437">
          <p15:clr>
            <a:srgbClr val="F26B43"/>
          </p15:clr>
        </p15:guide>
        <p15:guide id="4" orient="horz" pos="2993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97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410" y="9717633"/>
            <a:ext cx="18178780" cy="3003501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9410" y="6409577"/>
            <a:ext cx="18178780" cy="3308051"/>
          </a:xfrm>
        </p:spPr>
        <p:txBody>
          <a:bodyPr anchor="b"/>
          <a:lstStyle>
            <a:lvl1pPr marL="0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782028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64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3460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2811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014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9217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7420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5623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6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9340" y="3528595"/>
            <a:ext cx="9445837" cy="998016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5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871623" y="3528595"/>
            <a:ext cx="9445837" cy="998016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5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00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340" y="3385069"/>
            <a:ext cx="9449550" cy="141073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2028" indent="0">
              <a:buNone/>
              <a:defRPr sz="3500" b="1"/>
            </a:lvl2pPr>
            <a:lvl3pPr marL="1564059" indent="0">
              <a:buNone/>
              <a:defRPr sz="3000" b="1"/>
            </a:lvl3pPr>
            <a:lvl4pPr marL="2346087" indent="0">
              <a:buNone/>
              <a:defRPr sz="2800" b="1"/>
            </a:lvl4pPr>
            <a:lvl5pPr marL="3128116" indent="0">
              <a:buNone/>
              <a:defRPr sz="2800" b="1"/>
            </a:lvl5pPr>
            <a:lvl6pPr marL="3910144" indent="0">
              <a:buNone/>
              <a:defRPr sz="2800" b="1"/>
            </a:lvl6pPr>
            <a:lvl7pPr marL="4692175" indent="0">
              <a:buNone/>
              <a:defRPr sz="2800" b="1"/>
            </a:lvl7pPr>
            <a:lvl8pPr marL="5474205" indent="0">
              <a:buNone/>
              <a:defRPr sz="2800" b="1"/>
            </a:lvl8pPr>
            <a:lvl9pPr marL="6256231" indent="0">
              <a:buNone/>
              <a:defRPr sz="2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340" y="4795801"/>
            <a:ext cx="9449550" cy="8712956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0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864203" y="3385069"/>
            <a:ext cx="9453264" cy="141073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2028" indent="0">
              <a:buNone/>
              <a:defRPr sz="3500" b="1"/>
            </a:lvl2pPr>
            <a:lvl3pPr marL="1564059" indent="0">
              <a:buNone/>
              <a:defRPr sz="3000" b="1"/>
            </a:lvl3pPr>
            <a:lvl4pPr marL="2346087" indent="0">
              <a:buNone/>
              <a:defRPr sz="2800" b="1"/>
            </a:lvl4pPr>
            <a:lvl5pPr marL="3128116" indent="0">
              <a:buNone/>
              <a:defRPr sz="2800" b="1"/>
            </a:lvl5pPr>
            <a:lvl6pPr marL="3910144" indent="0">
              <a:buNone/>
              <a:defRPr sz="2800" b="1"/>
            </a:lvl6pPr>
            <a:lvl7pPr marL="4692175" indent="0">
              <a:buNone/>
              <a:defRPr sz="2800" b="1"/>
            </a:lvl7pPr>
            <a:lvl8pPr marL="5474205" indent="0">
              <a:buNone/>
              <a:defRPr sz="2800" b="1"/>
            </a:lvl8pPr>
            <a:lvl9pPr marL="6256231" indent="0">
              <a:buNone/>
              <a:defRPr sz="2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864203" y="4795801"/>
            <a:ext cx="9453264" cy="8712956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0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9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01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379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42" y="602100"/>
            <a:ext cx="7036110" cy="2562428"/>
          </a:xfrm>
        </p:spPr>
        <p:txBody>
          <a:bodyPr anchor="b"/>
          <a:lstStyle>
            <a:lvl1pPr algn="l">
              <a:defRPr sz="3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61648" y="602106"/>
            <a:ext cx="11955815" cy="12906656"/>
          </a:xfrm>
        </p:spPr>
        <p:txBody>
          <a:bodyPr/>
          <a:lstStyle>
            <a:lvl1pPr>
              <a:defRPr sz="5400"/>
            </a:lvl1pPr>
            <a:lvl2pPr>
              <a:defRPr sz="4800"/>
            </a:lvl2pPr>
            <a:lvl3pPr>
              <a:defRPr sz="41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9342" y="3164534"/>
            <a:ext cx="7036110" cy="10344228"/>
          </a:xfrm>
        </p:spPr>
        <p:txBody>
          <a:bodyPr/>
          <a:lstStyle>
            <a:lvl1pPr marL="0" indent="0">
              <a:buNone/>
              <a:defRPr sz="2400"/>
            </a:lvl1pPr>
            <a:lvl2pPr marL="782028" indent="0">
              <a:buNone/>
              <a:defRPr sz="2200"/>
            </a:lvl2pPr>
            <a:lvl3pPr marL="1564059" indent="0">
              <a:buNone/>
              <a:defRPr sz="1500"/>
            </a:lvl3pPr>
            <a:lvl4pPr marL="2346087" indent="0">
              <a:buNone/>
              <a:defRPr sz="1500"/>
            </a:lvl4pPr>
            <a:lvl5pPr marL="3128116" indent="0">
              <a:buNone/>
              <a:defRPr sz="1500"/>
            </a:lvl5pPr>
            <a:lvl6pPr marL="3910144" indent="0">
              <a:buNone/>
              <a:defRPr sz="1500"/>
            </a:lvl6pPr>
            <a:lvl7pPr marL="4692175" indent="0">
              <a:buNone/>
              <a:defRPr sz="1500"/>
            </a:lvl7pPr>
            <a:lvl8pPr marL="5474205" indent="0">
              <a:buNone/>
              <a:defRPr sz="1500"/>
            </a:lvl8pPr>
            <a:lvl9pPr marL="6256231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0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1962" y="10585770"/>
            <a:ext cx="12832080" cy="1249710"/>
          </a:xfrm>
        </p:spPr>
        <p:txBody>
          <a:bodyPr anchor="b"/>
          <a:lstStyle>
            <a:lvl1pPr algn="l">
              <a:defRPr sz="3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191962" y="1351228"/>
            <a:ext cx="12832080" cy="9073515"/>
          </a:xfrm>
        </p:spPr>
        <p:txBody>
          <a:bodyPr/>
          <a:lstStyle>
            <a:lvl1pPr marL="0" indent="0">
              <a:buNone/>
              <a:defRPr sz="5400"/>
            </a:lvl1pPr>
            <a:lvl2pPr marL="782028" indent="0">
              <a:buNone/>
              <a:defRPr sz="4800"/>
            </a:lvl2pPr>
            <a:lvl3pPr marL="1564059" indent="0">
              <a:buNone/>
              <a:defRPr sz="4100"/>
            </a:lvl3pPr>
            <a:lvl4pPr marL="2346087" indent="0">
              <a:buNone/>
              <a:defRPr sz="3500"/>
            </a:lvl4pPr>
            <a:lvl5pPr marL="3128116" indent="0">
              <a:buNone/>
              <a:defRPr sz="3500"/>
            </a:lvl5pPr>
            <a:lvl6pPr marL="3910144" indent="0">
              <a:buNone/>
              <a:defRPr sz="3500"/>
            </a:lvl6pPr>
            <a:lvl7pPr marL="4692175" indent="0">
              <a:buNone/>
              <a:defRPr sz="3500"/>
            </a:lvl7pPr>
            <a:lvl8pPr marL="5474205" indent="0">
              <a:buNone/>
              <a:defRPr sz="3500"/>
            </a:lvl8pPr>
            <a:lvl9pPr marL="6256231" indent="0">
              <a:buNone/>
              <a:defRPr sz="3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91962" y="11835480"/>
            <a:ext cx="12832080" cy="1774795"/>
          </a:xfrm>
        </p:spPr>
        <p:txBody>
          <a:bodyPr/>
          <a:lstStyle>
            <a:lvl1pPr marL="0" indent="0">
              <a:buNone/>
              <a:defRPr sz="2400"/>
            </a:lvl1pPr>
            <a:lvl2pPr marL="782028" indent="0">
              <a:buNone/>
              <a:defRPr sz="2200"/>
            </a:lvl2pPr>
            <a:lvl3pPr marL="1564059" indent="0">
              <a:buNone/>
              <a:defRPr sz="1500"/>
            </a:lvl3pPr>
            <a:lvl4pPr marL="2346087" indent="0">
              <a:buNone/>
              <a:defRPr sz="1500"/>
            </a:lvl4pPr>
            <a:lvl5pPr marL="3128116" indent="0">
              <a:buNone/>
              <a:defRPr sz="1500"/>
            </a:lvl5pPr>
            <a:lvl6pPr marL="3910144" indent="0">
              <a:buNone/>
              <a:defRPr sz="1500"/>
            </a:lvl6pPr>
            <a:lvl7pPr marL="4692175" indent="0">
              <a:buNone/>
              <a:defRPr sz="1500"/>
            </a:lvl7pPr>
            <a:lvl8pPr marL="5474205" indent="0">
              <a:buNone/>
              <a:defRPr sz="1500"/>
            </a:lvl8pPr>
            <a:lvl9pPr marL="6256231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89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40" y="605602"/>
            <a:ext cx="19248120" cy="2520421"/>
          </a:xfrm>
          <a:prstGeom prst="rect">
            <a:avLst/>
          </a:prstGeom>
        </p:spPr>
        <p:txBody>
          <a:bodyPr vert="horz" lIns="148957" tIns="74479" rIns="148957" bIns="7447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340" y="3528595"/>
            <a:ext cx="19248120" cy="9980167"/>
          </a:xfrm>
          <a:prstGeom prst="rect">
            <a:avLst/>
          </a:prstGeom>
        </p:spPr>
        <p:txBody>
          <a:bodyPr vert="horz" lIns="148957" tIns="74479" rIns="148957" bIns="7447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69340" y="14016346"/>
            <a:ext cx="4990253" cy="805134"/>
          </a:xfrm>
          <a:prstGeom prst="rect">
            <a:avLst/>
          </a:prstGeom>
        </p:spPr>
        <p:txBody>
          <a:bodyPr vert="horz" lIns="148957" tIns="74479" rIns="148957" bIns="74479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F31A1-D0C4-44DD-848D-A90F771DA1D1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7307159" y="14016346"/>
            <a:ext cx="6772487" cy="805134"/>
          </a:xfrm>
          <a:prstGeom prst="rect">
            <a:avLst/>
          </a:prstGeom>
        </p:spPr>
        <p:txBody>
          <a:bodyPr vert="horz" lIns="148957" tIns="74479" rIns="148957" bIns="74479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327207" y="14016346"/>
            <a:ext cx="4990253" cy="805134"/>
          </a:xfrm>
          <a:prstGeom prst="rect">
            <a:avLst/>
          </a:prstGeom>
        </p:spPr>
        <p:txBody>
          <a:bodyPr vert="horz" lIns="148957" tIns="74479" rIns="148957" bIns="74479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9ECE1-B1A2-4A9C-9939-B5EA6FC09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48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564059" rtl="0" eaLnBrk="1" latinLnBrk="0" hangingPunct="1">
        <a:spcBef>
          <a:spcPct val="0"/>
        </a:spcBef>
        <a:buNone/>
        <a:defRPr sz="7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6523" indent="-58652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70796" indent="-488768" algn="l" defTabSz="1564059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5074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37103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9131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»"/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01159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083188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5865218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6647247" indent="-391013" algn="l" defTabSz="15640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82028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64059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46087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128116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910144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92175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74205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256231" algn="l" defTabSz="1564059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image" Target="../media/image3.emf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oleObject" Target="../embeddings/oleObject2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tags" Target="../tags/tag7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6.xml"/><Relationship Id="rId10" Type="http://schemas.openxmlformats.org/officeDocument/2006/relationships/slideLayout" Target="../slideLayouts/slideLayout12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12.xml"/><Relationship Id="rId7" Type="http://schemas.openxmlformats.org/officeDocument/2006/relationships/image" Target="../media/image5.emf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14.xml"/><Relationship Id="rId7" Type="http://schemas.openxmlformats.org/officeDocument/2006/relationships/image" Target="../media/image5.emf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612280" y="1465713"/>
            <a:ext cx="20306256" cy="11856189"/>
            <a:chOff x="180232" y="-399295"/>
            <a:chExt cx="21185374" cy="10768868"/>
          </a:xfrm>
        </p:grpSpPr>
        <p:cxnSp>
          <p:nvCxnSpPr>
            <p:cNvPr id="233" name="Прямая соединительная линия 232"/>
            <p:cNvCxnSpPr>
              <a:cxnSpLocks/>
            </p:cNvCxnSpPr>
            <p:nvPr/>
          </p:nvCxnSpPr>
          <p:spPr>
            <a:xfrm>
              <a:off x="5398410" y="3491621"/>
              <a:ext cx="10640549" cy="21937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>
            <a:xfrm>
              <a:off x="10521922" y="805090"/>
              <a:ext cx="0" cy="39756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10521922" y="2076385"/>
              <a:ext cx="0" cy="39756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>
              <a:off x="5398410" y="3469684"/>
              <a:ext cx="0" cy="60750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>
              <a:extLst>
                <a:ext uri="{FF2B5EF4-FFF2-40B4-BE49-F238E27FC236}">
                  <a16:creationId xmlns:a16="http://schemas.microsoft.com/office/drawing/2014/main" xmlns="" id="{4A0A203F-BB8C-444C-904D-6CEA80C61563}"/>
                </a:ext>
              </a:extLst>
            </p:cNvPr>
            <p:cNvCxnSpPr>
              <a:cxnSpLocks/>
            </p:cNvCxnSpPr>
            <p:nvPr/>
          </p:nvCxnSpPr>
          <p:spPr>
            <a:xfrm>
              <a:off x="10521922" y="3242236"/>
              <a:ext cx="1" cy="22744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 стрелкой 174">
              <a:extLst>
                <a:ext uri="{FF2B5EF4-FFF2-40B4-BE49-F238E27FC236}">
                  <a16:creationId xmlns:a16="http://schemas.microsoft.com/office/drawing/2014/main" xmlns="" id="{09E48919-AEFE-4A33-870A-0D0E48758E97}"/>
                </a:ext>
              </a:extLst>
            </p:cNvPr>
            <p:cNvCxnSpPr>
              <a:cxnSpLocks/>
            </p:cNvCxnSpPr>
            <p:nvPr/>
          </p:nvCxnSpPr>
          <p:spPr>
            <a:xfrm>
              <a:off x="16038960" y="3513558"/>
              <a:ext cx="0" cy="60750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 стрелкой 176">
              <a:extLst>
                <a:ext uri="{FF2B5EF4-FFF2-40B4-BE49-F238E27FC236}">
                  <a16:creationId xmlns:a16="http://schemas.microsoft.com/office/drawing/2014/main" xmlns="" id="{236F07D1-120B-4F97-BC98-6125E822CE33}"/>
                </a:ext>
              </a:extLst>
            </p:cNvPr>
            <p:cNvCxnSpPr>
              <a:cxnSpLocks/>
              <a:endCxn id="191" idx="0"/>
            </p:cNvCxnSpPr>
            <p:nvPr/>
          </p:nvCxnSpPr>
          <p:spPr>
            <a:xfrm>
              <a:off x="10531679" y="3501424"/>
              <a:ext cx="0" cy="405983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Прямоугольник 186">
              <a:hlinkClick r:id="" action="ppaction://noaction"/>
              <a:extLst>
                <a:ext uri="{FF2B5EF4-FFF2-40B4-BE49-F238E27FC236}">
                  <a16:creationId xmlns:a16="http://schemas.microsoft.com/office/drawing/2014/main" xmlns="" id="{04975909-9A99-49FE-9C68-4AAA139B5E10}"/>
                </a:ext>
              </a:extLst>
            </p:cNvPr>
            <p:cNvSpPr/>
            <p:nvPr/>
          </p:nvSpPr>
          <p:spPr>
            <a:xfrm>
              <a:off x="3486367" y="4121061"/>
              <a:ext cx="3659313" cy="158270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4" tIns="45712" rIns="91424" bIns="45712" rtlCol="0" anchor="ctr"/>
            <a:lstStyle/>
            <a:p>
              <a:pPr algn="ctr"/>
              <a:r>
                <a:rPr lang="ru-RU" sz="1700" dirty="0">
                  <a:ln w="0"/>
                  <a:solidFill>
                    <a:schemeClr val="tx2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Группы управления проектами (ГУП) – Председатель УМО – ректор базового вуза</a:t>
              </a:r>
            </a:p>
            <a:p>
              <a:pPr algn="ctr"/>
              <a:r>
                <a:rPr lang="ru-RU" sz="1700" dirty="0">
                  <a:ln w="0"/>
                  <a:solidFill>
                    <a:schemeClr val="tx2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89" name="Прямоугольник 188">
              <a:hlinkClick r:id="" action="ppaction://noaction"/>
              <a:extLst>
                <a:ext uri="{FF2B5EF4-FFF2-40B4-BE49-F238E27FC236}">
                  <a16:creationId xmlns:a16="http://schemas.microsoft.com/office/drawing/2014/main" xmlns="" id="{7E1ACB67-0968-42F6-A084-BB92015A67D3}"/>
                </a:ext>
              </a:extLst>
            </p:cNvPr>
            <p:cNvSpPr/>
            <p:nvPr/>
          </p:nvSpPr>
          <p:spPr>
            <a:xfrm>
              <a:off x="14030403" y="4092333"/>
              <a:ext cx="4145933" cy="161465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91424" tIns="45712" rIns="91424" bIns="45712" rtlCol="0" anchor="ctr"/>
            <a:lstStyle/>
            <a:p>
              <a:pPr algn="ctr"/>
              <a:r>
                <a:rPr lang="ru-RU" sz="1700" dirty="0">
                  <a:ln w="0"/>
                  <a:solidFill>
                    <a:schemeClr val="tx2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Группы управления проектами (ГУП) – Председатель УМО – ректор базового вуза</a:t>
              </a:r>
            </a:p>
          </p:txBody>
        </p:sp>
        <p:sp>
          <p:nvSpPr>
            <p:cNvPr id="191" name="Прямоугольник 190">
              <a:hlinkClick r:id="" action="ppaction://noaction"/>
              <a:extLst>
                <a:ext uri="{FF2B5EF4-FFF2-40B4-BE49-F238E27FC236}">
                  <a16:creationId xmlns:a16="http://schemas.microsoft.com/office/drawing/2014/main" xmlns="" id="{56D0369F-D254-47F7-A150-00C022C39F0C}"/>
                </a:ext>
              </a:extLst>
            </p:cNvPr>
            <p:cNvSpPr/>
            <p:nvPr/>
          </p:nvSpPr>
          <p:spPr>
            <a:xfrm>
              <a:off x="8560734" y="7561262"/>
              <a:ext cx="3941890" cy="151216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4" tIns="45712" rIns="91424" bIns="45712" rtlCol="0" anchor="ctr"/>
            <a:lstStyle/>
            <a:p>
              <a:pPr algn="ctr"/>
              <a:r>
                <a:rPr lang="ru-RU" sz="1700" dirty="0">
                  <a:ln w="0"/>
                  <a:solidFill>
                    <a:schemeClr val="tx2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Группы управления проектами (ГУП) – Председатель УМО – ректор базового вуза</a:t>
              </a:r>
            </a:p>
          </p:txBody>
        </p:sp>
        <p:sp>
          <p:nvSpPr>
            <p:cNvPr id="203" name="Скругленный прямоугольник 155">
              <a:extLst>
                <a:ext uri="{FF2B5EF4-FFF2-40B4-BE49-F238E27FC236}">
                  <a16:creationId xmlns:a16="http://schemas.microsoft.com/office/drawing/2014/main" xmlns="" id="{432406D9-4DE0-4D3B-8553-F34E01AE91AB}"/>
                </a:ext>
              </a:extLst>
            </p:cNvPr>
            <p:cNvSpPr/>
            <p:nvPr/>
          </p:nvSpPr>
          <p:spPr>
            <a:xfrm>
              <a:off x="180232" y="4608934"/>
              <a:ext cx="2931254" cy="1063909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Скругленный прямоугольник 155">
              <a:extLst>
                <a:ext uri="{FF2B5EF4-FFF2-40B4-BE49-F238E27FC236}">
                  <a16:creationId xmlns:a16="http://schemas.microsoft.com/office/drawing/2014/main" xmlns="" id="{B5D8EAE2-EBCB-41AD-8C24-40D585D49AEB}"/>
                </a:ext>
              </a:extLst>
            </p:cNvPr>
            <p:cNvSpPr/>
            <p:nvPr/>
          </p:nvSpPr>
          <p:spPr>
            <a:xfrm>
              <a:off x="18398256" y="4608934"/>
              <a:ext cx="2967350" cy="1094837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Скругленный прямоугольник 155">
              <a:extLst>
                <a:ext uri="{FF2B5EF4-FFF2-40B4-BE49-F238E27FC236}">
                  <a16:creationId xmlns:a16="http://schemas.microsoft.com/office/drawing/2014/main" xmlns="" id="{432406D9-4DE0-4D3B-8553-F34E01AE91AB}"/>
                </a:ext>
              </a:extLst>
            </p:cNvPr>
            <p:cNvSpPr/>
            <p:nvPr/>
          </p:nvSpPr>
          <p:spPr>
            <a:xfrm>
              <a:off x="3850396" y="6010737"/>
              <a:ext cx="2931254" cy="974461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Скругленный прямоугольник 155">
              <a:extLst>
                <a:ext uri="{FF2B5EF4-FFF2-40B4-BE49-F238E27FC236}">
                  <a16:creationId xmlns:a16="http://schemas.microsoft.com/office/drawing/2014/main" xmlns="" id="{432406D9-4DE0-4D3B-8553-F34E01AE91AB}"/>
                </a:ext>
              </a:extLst>
            </p:cNvPr>
            <p:cNvSpPr/>
            <p:nvPr/>
          </p:nvSpPr>
          <p:spPr>
            <a:xfrm>
              <a:off x="7453040" y="4608934"/>
              <a:ext cx="2931254" cy="1094836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Скругленный прямоугольник 155">
              <a:extLst>
                <a:ext uri="{FF2B5EF4-FFF2-40B4-BE49-F238E27FC236}">
                  <a16:creationId xmlns:a16="http://schemas.microsoft.com/office/drawing/2014/main" xmlns="" id="{B5D8EAE2-EBCB-41AD-8C24-40D585D49AEB}"/>
                </a:ext>
              </a:extLst>
            </p:cNvPr>
            <p:cNvSpPr/>
            <p:nvPr/>
          </p:nvSpPr>
          <p:spPr>
            <a:xfrm>
              <a:off x="10693400" y="4608934"/>
              <a:ext cx="3007708" cy="1094836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Скругленный прямоугольник 155">
              <a:extLst>
                <a:ext uri="{FF2B5EF4-FFF2-40B4-BE49-F238E27FC236}">
                  <a16:creationId xmlns:a16="http://schemas.microsoft.com/office/drawing/2014/main" xmlns="" id="{B5D8EAE2-EBCB-41AD-8C24-40D585D49AEB}"/>
                </a:ext>
              </a:extLst>
            </p:cNvPr>
            <p:cNvSpPr/>
            <p:nvPr/>
          </p:nvSpPr>
          <p:spPr>
            <a:xfrm>
              <a:off x="14528865" y="6059245"/>
              <a:ext cx="3020189" cy="925954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Скругленный прямоугольник 155">
              <a:extLst>
                <a:ext uri="{FF2B5EF4-FFF2-40B4-BE49-F238E27FC236}">
                  <a16:creationId xmlns:a16="http://schemas.microsoft.com/office/drawing/2014/main" xmlns="" id="{BF4BAADA-74E8-429B-B37A-E059DCBA0048}"/>
                </a:ext>
              </a:extLst>
            </p:cNvPr>
            <p:cNvSpPr/>
            <p:nvPr/>
          </p:nvSpPr>
          <p:spPr>
            <a:xfrm>
              <a:off x="5316023" y="7993310"/>
              <a:ext cx="2904517" cy="108012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Скругленный прямоугольник 155">
              <a:extLst>
                <a:ext uri="{FF2B5EF4-FFF2-40B4-BE49-F238E27FC236}">
                  <a16:creationId xmlns:a16="http://schemas.microsoft.com/office/drawing/2014/main" xmlns="" id="{BF4BAADA-74E8-429B-B37A-E059DCBA0048}"/>
                </a:ext>
              </a:extLst>
            </p:cNvPr>
            <p:cNvSpPr/>
            <p:nvPr/>
          </p:nvSpPr>
          <p:spPr>
            <a:xfrm>
              <a:off x="9079420" y="9290726"/>
              <a:ext cx="2904517" cy="1078847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Скругленный прямоугольник 155">
              <a:extLst>
                <a:ext uri="{FF2B5EF4-FFF2-40B4-BE49-F238E27FC236}">
                  <a16:creationId xmlns:a16="http://schemas.microsoft.com/office/drawing/2014/main" xmlns="" id="{BF4BAADA-74E8-429B-B37A-E059DCBA0048}"/>
                </a:ext>
              </a:extLst>
            </p:cNvPr>
            <p:cNvSpPr/>
            <p:nvPr/>
          </p:nvSpPr>
          <p:spPr>
            <a:xfrm>
              <a:off x="12864672" y="7993310"/>
              <a:ext cx="2904517" cy="111115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k-KZ" sz="1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Проекты: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проекта;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проекта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kk-KZ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Участники</a:t>
              </a:r>
              <a:endParaRPr lang="ru-RU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5" name="Прямая со стрелкой 104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>
              <a:off x="5398410" y="5706985"/>
              <a:ext cx="0" cy="303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 стрелкой 107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>
              <a:off x="10531679" y="9073430"/>
              <a:ext cx="0" cy="303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 стрелкой 109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>
              <a:off x="16103370" y="5740779"/>
              <a:ext cx="0" cy="303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Прямая со стрелкой 110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25345" y="5115751"/>
              <a:ext cx="3748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 стрелкой 112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20540" y="8636408"/>
              <a:ext cx="3748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 стрелкой 113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629877" y="5115751"/>
              <a:ext cx="3748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 стрелкой 114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45680" y="5137059"/>
              <a:ext cx="355824" cy="382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 стрелкой 116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1927" y="5117109"/>
              <a:ext cx="355824" cy="382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 стрелкой 118">
              <a:extLst>
                <a:ext uri="{FF2B5EF4-FFF2-40B4-BE49-F238E27FC236}">
                  <a16:creationId xmlns:a16="http://schemas.microsoft.com/office/drawing/2014/main" xmlns="" id="{D93AB0A5-DE24-4B6A-A112-ABFD3CAE95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02624" y="8607808"/>
              <a:ext cx="355824" cy="382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Прямоугольник 80"/>
            <p:cNvSpPr/>
            <p:nvPr/>
          </p:nvSpPr>
          <p:spPr>
            <a:xfrm>
              <a:off x="6510326" y="1139641"/>
              <a:ext cx="9048162" cy="9606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8957" tIns="74479" rIns="148957" bIns="74479" rtlCol="0" anchor="ctr"/>
            <a:lstStyle/>
            <a:p>
              <a:pPr algn="ctr"/>
              <a:r>
                <a:rPr lang="ru-RU" sz="24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Заместитель Руководителя – директор ДВПО </a:t>
              </a:r>
            </a:p>
            <a:p>
              <a:pPr algn="ctr"/>
              <a:r>
                <a:rPr lang="ru-RU" sz="2400" b="1" dirty="0" err="1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Тойбаев</a:t>
              </a:r>
              <a:r>
                <a:rPr lang="ru-RU" sz="24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А.Ж.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510327" y="-399295"/>
              <a:ext cx="9048162" cy="120438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8957" tIns="74479" rIns="148957" bIns="74479" rtlCol="0" anchor="ctr"/>
            <a:lstStyle/>
            <a:p>
              <a:pPr algn="ctr"/>
              <a:r>
                <a:rPr lang="ru-RU" sz="28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Руководитель – </a:t>
              </a:r>
            </a:p>
            <a:p>
              <a:pPr algn="ctr"/>
              <a:r>
                <a:rPr lang="ru-RU" sz="28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вице-министр образования и науки</a:t>
              </a:r>
            </a:p>
          </p:txBody>
        </p:sp>
        <p:sp>
          <p:nvSpPr>
            <p:cNvPr id="58" name="Прямоугольник 72">
              <a:extLst>
                <a:ext uri="{FF2B5EF4-FFF2-40B4-BE49-F238E27FC236}">
                  <a16:creationId xmlns:a16="http://schemas.microsoft.com/office/drawing/2014/main" xmlns="" id="{7C43330E-CD00-4805-BDB7-2C80E1CF6E06}"/>
                </a:ext>
              </a:extLst>
            </p:cNvPr>
            <p:cNvSpPr/>
            <p:nvPr/>
          </p:nvSpPr>
          <p:spPr>
            <a:xfrm>
              <a:off x="2885081" y="2342079"/>
              <a:ext cx="15985775" cy="90015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736" tIns="18367" rIns="36736" bIns="18367" rtlCol="0" anchor="ctr"/>
            <a:lstStyle/>
            <a:p>
              <a:pPr algn="ctr"/>
              <a:r>
                <a:rPr lang="ru-RU" sz="24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Администратор проектного офиса – </a:t>
              </a:r>
              <a:r>
                <a:rPr lang="ru-RU" sz="2400" b="1" dirty="0" err="1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ЦБПиАМ</a:t>
              </a:r>
              <a:r>
                <a:rPr lang="ru-RU" sz="2400" b="1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 Управление содержания и интернационализации ДВПО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188344" y="360462"/>
            <a:ext cx="18820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СТРУКТУРА РУМС – ПРОЕКТНОГО ОФИСА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00312" y="1152550"/>
            <a:ext cx="19802200" cy="0"/>
          </a:xfrm>
          <a:prstGeom prst="line">
            <a:avLst/>
          </a:prstGeom>
          <a:ln w="63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900137" y="1268057"/>
            <a:ext cx="19802375" cy="0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20" y="0"/>
            <a:ext cx="2327464" cy="14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6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hlinkClick r:id="" action="ppaction://noaction"/>
            <a:extLst>
              <a:ext uri="{FF2B5EF4-FFF2-40B4-BE49-F238E27FC236}">
                <a16:creationId xmlns:a16="http://schemas.microsoft.com/office/drawing/2014/main" xmlns="" id="{D6814B2D-FD36-4F41-9BEB-651B563B0804}"/>
              </a:ext>
            </a:extLst>
          </p:cNvPr>
          <p:cNvSpPr/>
          <p:nvPr/>
        </p:nvSpPr>
        <p:spPr>
          <a:xfrm>
            <a:off x="3092199" y="1738811"/>
            <a:ext cx="13433849" cy="648072"/>
          </a:xfrm>
          <a:prstGeom prst="rect">
            <a:avLst/>
          </a:prstGeom>
          <a:ln w="317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8957" tIns="74479" rIns="148957" bIns="74479"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УЧЕБНО-МЕТОДИЧЕСКОЕ ОБЪЕДИНЕНИЕ</a:t>
            </a:r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9421B080-6E9C-4E5A-9568-143295A88D25}"/>
              </a:ext>
            </a:extLst>
          </p:cNvPr>
          <p:cNvSpPr/>
          <p:nvPr/>
        </p:nvSpPr>
        <p:spPr>
          <a:xfrm>
            <a:off x="8838178" y="2386883"/>
            <a:ext cx="2016224" cy="534334"/>
          </a:xfrm>
          <a:prstGeom prst="downArrow">
            <a:avLst/>
          </a:prstGeom>
          <a:ln w="317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hlinkClick r:id="" action="ppaction://noaction"/>
            <a:extLst>
              <a:ext uri="{FF2B5EF4-FFF2-40B4-BE49-F238E27FC236}">
                <a16:creationId xmlns:a16="http://schemas.microsoft.com/office/drawing/2014/main" xmlns="" id="{A380E185-AE88-4025-814F-AB1C7090A38A}"/>
              </a:ext>
            </a:extLst>
          </p:cNvPr>
          <p:cNvSpPr/>
          <p:nvPr/>
        </p:nvSpPr>
        <p:spPr>
          <a:xfrm>
            <a:off x="3544448" y="2952750"/>
            <a:ext cx="12745416" cy="648072"/>
          </a:xfrm>
          <a:prstGeom prst="rect">
            <a:avLst/>
          </a:prstGeom>
          <a:ln w="317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8957" tIns="74479" rIns="148957" bIns="74479"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Группа управления проектами (ГУП)</a:t>
            </a:r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98AE9061-D4FE-45D8-9246-944B16BD8505}"/>
              </a:ext>
            </a:extLst>
          </p:cNvPr>
          <p:cNvCxnSpPr>
            <a:cxnSpLocks/>
            <a:endCxn id="27" idx="1"/>
          </p:cNvCxnSpPr>
          <p:nvPr/>
        </p:nvCxnSpPr>
        <p:spPr>
          <a:xfrm>
            <a:off x="9835729" y="11318543"/>
            <a:ext cx="2469938" cy="2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D72A481D-EB3B-48F1-ABB6-A8B350D6C8C7}"/>
              </a:ext>
            </a:extLst>
          </p:cNvPr>
          <p:cNvCxnSpPr>
            <a:cxnSpLocks/>
          </p:cNvCxnSpPr>
          <p:nvPr/>
        </p:nvCxnSpPr>
        <p:spPr>
          <a:xfrm>
            <a:off x="9861763" y="9064366"/>
            <a:ext cx="24612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3132560" y="3973952"/>
            <a:ext cx="16388175" cy="10644094"/>
            <a:chOff x="4413819" y="3168999"/>
            <a:chExt cx="16388175" cy="10644094"/>
          </a:xfrm>
        </p:grpSpPr>
        <p:sp>
          <p:nvSpPr>
            <p:cNvPr id="29" name="Rectangle 7">
              <a:extLst>
                <a:ext uri="{FF2B5EF4-FFF2-40B4-BE49-F238E27FC236}">
                  <a16:creationId xmlns:a16="http://schemas.microsoft.com/office/drawing/2014/main" xmlns="" id="{00175950-9EC1-4F96-8499-E72FAADB5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336" y="9348086"/>
              <a:ext cx="3915906" cy="2399017"/>
            </a:xfrm>
            <a:prstGeom prst="round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Назарбаев Университет, Назарбаев интеллектуальные школы</a:t>
              </a:r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4413819" y="3168999"/>
              <a:ext cx="16388175" cy="10644094"/>
              <a:chOff x="4413819" y="3168999"/>
              <a:chExt cx="16388175" cy="10644094"/>
            </a:xfrm>
          </p:grpSpPr>
          <p:grpSp>
            <p:nvGrpSpPr>
              <p:cNvPr id="9" name="Group 2">
                <a:extLst>
                  <a:ext uri="{FF2B5EF4-FFF2-40B4-BE49-F238E27FC236}">
                    <a16:creationId xmlns:a16="http://schemas.microsoft.com/office/drawing/2014/main" xmlns="" id="{D758AF35-87F6-4AB9-A9B4-064ACE95D2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13819" y="3168999"/>
                <a:ext cx="11751771" cy="10644094"/>
                <a:chOff x="323" y="5541"/>
                <a:chExt cx="5801" cy="7007"/>
              </a:xfrm>
            </p:grpSpPr>
            <p:sp>
              <p:nvSpPr>
                <p:cNvPr id="12" name="Rectangle 5">
                  <a:extLst>
                    <a:ext uri="{FF2B5EF4-FFF2-40B4-BE49-F238E27FC236}">
                      <a16:creationId xmlns:a16="http://schemas.microsoft.com/office/drawing/2014/main" xmlns="" id="{591FD8FA-D548-48DF-B302-874EBC8650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48" y="5541"/>
                  <a:ext cx="4976" cy="1170"/>
                </a:xfrm>
                <a:prstGeom prst="roundRect">
                  <a:avLst/>
                </a:prstGeom>
                <a:ln>
                  <a:noFill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b="1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Руководитель Группы управления проектами – Председатель</a:t>
                  </a:r>
                  <a:r>
                    <a:rPr kumimoji="0" lang="ru-RU" b="1" i="0" u="none" strike="noStrike" cap="none" normalizeH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 УМО</a:t>
                  </a:r>
                  <a:endParaRPr kumimoji="0" lang="ru-RU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Ректор вуза</a:t>
                  </a:r>
                </a:p>
              </p:txBody>
            </p:sp>
            <p:sp>
              <p:nvSpPr>
                <p:cNvPr id="13" name="Rectangle 6">
                  <a:extLst>
                    <a:ext uri="{FF2B5EF4-FFF2-40B4-BE49-F238E27FC236}">
                      <a16:creationId xmlns:a16="http://schemas.microsoft.com/office/drawing/2014/main" xmlns="" id="{D6FB6EF1-C571-460D-B14B-64C77D87ED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3" y="11320"/>
                  <a:ext cx="1933" cy="1228"/>
                </a:xfrm>
                <a:prstGeom prst="round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ru-RU" sz="2800" dirty="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rPr>
                    <a:t>Представители ассоциаций работодателей</a:t>
                  </a:r>
                  <a:r>
                    <a:rPr lang="kk-KZ" sz="2800" dirty="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rPr>
                    <a:t>, НПП «Атамекен»</a:t>
                  </a:r>
                  <a:endParaRPr lang="ru-RU" sz="2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Rectangle 7">
                  <a:extLst>
                    <a:ext uri="{FF2B5EF4-FFF2-40B4-BE49-F238E27FC236}">
                      <a16:creationId xmlns:a16="http://schemas.microsoft.com/office/drawing/2014/main" xmlns="" id="{C548597E-6DA9-4DDE-92AF-0711714340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3" y="8337"/>
                  <a:ext cx="1933" cy="1135"/>
                </a:xfrm>
                <a:prstGeom prst="round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Вузы</a:t>
                  </a:r>
                </a:p>
              </p:txBody>
            </p:sp>
            <p:sp>
              <p:nvSpPr>
                <p:cNvPr id="15" name="Rectangle 8">
                  <a:extLst>
                    <a:ext uri="{FF2B5EF4-FFF2-40B4-BE49-F238E27FC236}">
                      <a16:creationId xmlns:a16="http://schemas.microsoft.com/office/drawing/2014/main" xmlns="" id="{1C80CDA5-9C54-48CF-A23D-17FF6B5161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35" y="7126"/>
                  <a:ext cx="4006" cy="870"/>
                </a:xfrm>
                <a:prstGeom prst="roundRect">
                  <a:avLst/>
                </a:prstGeom>
                <a:ln>
                  <a:noFill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b="1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Команда ГУП</a:t>
                  </a:r>
                </a:p>
              </p:txBody>
            </p:sp>
          </p:grpSp>
          <p:sp>
            <p:nvSpPr>
              <p:cNvPr id="27" name="Rectangle 6">
                <a:extLst>
                  <a:ext uri="{FF2B5EF4-FFF2-40B4-BE49-F238E27FC236}">
                    <a16:creationId xmlns:a16="http://schemas.microsoft.com/office/drawing/2014/main" xmlns="" id="{A5F03A59-D359-44A1-865F-0A6ADA7536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86926" y="9529228"/>
                <a:ext cx="4112650" cy="1969304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ru-RU" sz="2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Представители ГО и неправительственных организаций </a:t>
                </a:r>
              </a:p>
            </p:txBody>
          </p:sp>
          <p:sp>
            <p:nvSpPr>
              <p:cNvPr id="28" name="Rectangle 6">
                <a:extLst>
                  <a:ext uri="{FF2B5EF4-FFF2-40B4-BE49-F238E27FC236}">
                    <a16:creationId xmlns:a16="http://schemas.microsoft.com/office/drawing/2014/main" xmlns="" id="{53135BAD-D12B-4155-9408-4A1E44F0A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86306" y="7408666"/>
                <a:ext cx="4112650" cy="1737352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ru-RU" sz="28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Педагогические и научные работники</a:t>
                </a:r>
              </a:p>
            </p:txBody>
          </p:sp>
          <p:sp>
            <p:nvSpPr>
              <p:cNvPr id="30" name="Rectangle 7">
                <a:extLst>
                  <a:ext uri="{FF2B5EF4-FFF2-40B4-BE49-F238E27FC236}">
                    <a16:creationId xmlns:a16="http://schemas.microsoft.com/office/drawing/2014/main" xmlns="" id="{456D40D2-B6DC-46EE-90C2-57DCFA83D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61866" y="11876656"/>
                <a:ext cx="4060654" cy="1865413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8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Зарубежные эксперты в области высшего образования</a:t>
                </a:r>
              </a:p>
            </p:txBody>
          </p:sp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xmlns="" id="{F2D89FE5-E39D-4F0C-9E24-D27B5AD71945}"/>
                  </a:ext>
                </a:extLst>
              </p:cNvPr>
              <p:cNvCxnSpPr>
                <a:cxnSpLocks/>
                <a:stCxn id="12" idx="2"/>
              </p:cNvCxnSpPr>
              <p:nvPr/>
            </p:nvCxnSpPr>
            <p:spPr>
              <a:xfrm>
                <a:off x="11125355" y="4946306"/>
                <a:ext cx="19246" cy="630413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>
                <a:extLst>
                  <a:ext uri="{FF2B5EF4-FFF2-40B4-BE49-F238E27FC236}">
                    <a16:creationId xmlns:a16="http://schemas.microsoft.com/office/drawing/2014/main" xmlns="" id="{004DA54E-0631-40CD-9FF1-D8733C800D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44349" y="6898306"/>
                <a:ext cx="768" cy="595268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>
                <a:extLst>
                  <a:ext uri="{FF2B5EF4-FFF2-40B4-BE49-F238E27FC236}">
                    <a16:creationId xmlns:a16="http://schemas.microsoft.com/office/drawing/2014/main" xmlns="" id="{19D7787A-A56A-4CE8-BD90-504BD3262F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89144" y="8265865"/>
                <a:ext cx="2736303" cy="11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>
                <a:extLst>
                  <a:ext uri="{FF2B5EF4-FFF2-40B4-BE49-F238E27FC236}">
                    <a16:creationId xmlns:a16="http://schemas.microsoft.com/office/drawing/2014/main" xmlns="" id="{033F5150-B6CE-41FC-B4A0-EE566A9A9C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89144" y="10513590"/>
                <a:ext cx="2727844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>
                <a:extLst>
                  <a:ext uri="{FF2B5EF4-FFF2-40B4-BE49-F238E27FC236}">
                    <a16:creationId xmlns:a16="http://schemas.microsoft.com/office/drawing/2014/main" xmlns="" id="{1423B9D7-0261-4452-BCA9-EA234FA071EA}"/>
                  </a:ext>
                </a:extLst>
              </p:cNvPr>
              <p:cNvCxnSpPr>
                <a:cxnSpLocks/>
                <a:endCxn id="30" idx="1"/>
              </p:cNvCxnSpPr>
              <p:nvPr/>
            </p:nvCxnSpPr>
            <p:spPr>
              <a:xfrm flipV="1">
                <a:off x="11145117" y="12809363"/>
                <a:ext cx="2516749" cy="50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>
                <a:extLst>
                  <a:ext uri="{FF2B5EF4-FFF2-40B4-BE49-F238E27FC236}">
                    <a16:creationId xmlns:a16="http://schemas.microsoft.com/office/drawing/2014/main" xmlns="" id="{0CF35ED3-B974-4974-841A-22980FB768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70242" y="12817846"/>
                <a:ext cx="2755205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7">
                <a:extLst>
                  <a:ext uri="{FF2B5EF4-FFF2-40B4-BE49-F238E27FC236}">
                    <a16:creationId xmlns:a16="http://schemas.microsoft.com/office/drawing/2014/main" xmlns="" id="{C548597E-6DA9-4DDE-92AF-071171434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86088" y="3222166"/>
                <a:ext cx="3915906" cy="1724140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8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Администратор ГУП</a:t>
                </a:r>
                <a:r>
                  <a:rPr kumimoji="0" lang="ru-RU" sz="280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– секретарь УМО</a:t>
                </a:r>
                <a:endParaRPr kumimoji="0" lang="ru-RU" sz="28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xmlns="" id="{F2D89FE5-E39D-4F0C-9E24-D27B5AD719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165590" y="4033614"/>
                <a:ext cx="720498" cy="1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TextBox 49"/>
          <p:cNvSpPr txBox="1"/>
          <p:nvPr/>
        </p:nvSpPr>
        <p:spPr>
          <a:xfrm>
            <a:off x="540271" y="148080"/>
            <a:ext cx="191964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СОСТАВЫ УЧЕБНО-МЕТОДИЧЕСКИХ ОБЪЕДИНЕНИЙ – ГРУПП УПРАВЛЕНИЯ ПРОЕКТАМИ 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97548" y="1368574"/>
            <a:ext cx="19802200" cy="0"/>
          </a:xfrm>
          <a:prstGeom prst="line">
            <a:avLst/>
          </a:prstGeom>
          <a:ln w="63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97548" y="1512590"/>
            <a:ext cx="19802375" cy="0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20" y="0"/>
            <a:ext cx="2327464" cy="14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10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542430" y="148080"/>
            <a:ext cx="186500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ЗАДАЧИ УЧЕБНО-МЕТОДИЧЕСКИХ ОБЪЕДИНЕНИЙ – ГРУПП УПРАВЛЕНИЯ ПРОЕКТАМИ 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97548" y="1368574"/>
            <a:ext cx="19802200" cy="0"/>
          </a:xfrm>
          <a:prstGeom prst="line">
            <a:avLst/>
          </a:prstGeom>
          <a:ln w="63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97548" y="1512590"/>
            <a:ext cx="19802375" cy="0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9558855"/>
              </p:ext>
            </p:extLst>
          </p:nvPr>
        </p:nvGraphicFramePr>
        <p:xfrm>
          <a:off x="900312" y="1872630"/>
          <a:ext cx="19767524" cy="11953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20" y="0"/>
            <a:ext cx="2327464" cy="14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12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Object 279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70206501"/>
              </p:ext>
            </p:extLst>
          </p:nvPr>
        </p:nvGraphicFramePr>
        <p:xfrm>
          <a:off x="2676667" y="3575"/>
          <a:ext cx="2839" cy="3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think-cell Slide" r:id="rId12" imgW="530" imgH="528" progId="TCLayout.ActiveDocument.1">
                  <p:embed/>
                </p:oleObj>
              </mc:Choice>
              <mc:Fallback>
                <p:oleObj name="think-cell Slide" r:id="rId12" imgW="530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76667" y="3575"/>
                        <a:ext cx="2839" cy="3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0" name="Rectangle 289" hidden="1"/>
          <p:cNvSpPr/>
          <p:nvPr>
            <p:custDataLst>
              <p:tags r:id="rId3"/>
            </p:custDataLst>
          </p:nvPr>
        </p:nvSpPr>
        <p:spPr bwMode="auto">
          <a:xfrm>
            <a:off x="2673823" y="2"/>
            <a:ext cx="284131" cy="3571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defRPr/>
            </a:pPr>
            <a:endParaRPr lang="ru-RU" sz="3700" dirty="0">
              <a:solidFill>
                <a:srgbClr val="000000"/>
              </a:solidFill>
              <a:latin typeface="Segoe UI Black" panose="020B0A02040204020203" pitchFamily="34" charset="0"/>
              <a:ea typeface="ＭＳ Ｐゴシック" panose="020B0600070205080204" pitchFamily="34" charset="-128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160" name="Round Same Side Corner Rectangle 159"/>
          <p:cNvSpPr>
            <a:spLocks/>
          </p:cNvSpPr>
          <p:nvPr/>
        </p:nvSpPr>
        <p:spPr>
          <a:xfrm rot="16200000">
            <a:off x="10566528" y="1474918"/>
            <a:ext cx="1277363" cy="863805"/>
          </a:xfrm>
          <a:prstGeom prst="round2SameRect">
            <a:avLst/>
          </a:prstGeom>
          <a:solidFill>
            <a:srgbClr val="DDF4F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991" rIns="0" bIns="91991" rtlCol="0" anchor="ctr">
            <a:noAutofit/>
          </a:bodyPr>
          <a:lstStyle/>
          <a:p>
            <a:pPr algn="ctr" defTabSz="23365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 err="1">
                <a:solidFill>
                  <a:srgbClr val="0070CE"/>
                </a:solidFill>
                <a:latin typeface="Segoe UI Light"/>
                <a:ea typeface="ＭＳ Ｐゴシック"/>
              </a:rPr>
              <a:t>Ответс</a:t>
            </a:r>
            <a:r>
              <a:rPr lang="ru-RU" sz="2000" b="1" dirty="0">
                <a:solidFill>
                  <a:srgbClr val="0070CE"/>
                </a:solidFill>
                <a:latin typeface="Segoe UI Light"/>
                <a:ea typeface="ＭＳ Ｐゴシック"/>
              </a:rPr>
              <a:t>-</a:t>
            </a:r>
          </a:p>
          <a:p>
            <a:pPr algn="ctr" defTabSz="23365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 err="1">
                <a:solidFill>
                  <a:srgbClr val="0070CE"/>
                </a:solidFill>
                <a:latin typeface="Segoe UI Light"/>
                <a:ea typeface="ＭＳ Ｐゴシック"/>
              </a:rPr>
              <a:t>твенные</a:t>
            </a:r>
            <a:endParaRPr lang="en-US" sz="2000" b="1" dirty="0">
              <a:solidFill>
                <a:srgbClr val="0070CE"/>
              </a:solidFill>
              <a:latin typeface="Segoe UI Light"/>
              <a:ea typeface="ＭＳ Ｐゴシック"/>
            </a:endParaRPr>
          </a:p>
        </p:txBody>
      </p:sp>
      <p:sp>
        <p:nvSpPr>
          <p:cNvPr id="166" name="Rectangle 7"/>
          <p:cNvSpPr>
            <a:spLocks noChangeArrowheads="1"/>
          </p:cNvSpPr>
          <p:nvPr/>
        </p:nvSpPr>
        <p:spPr bwMode="gray">
          <a:xfrm>
            <a:off x="11635511" y="1269323"/>
            <a:ext cx="9124034" cy="1278604"/>
          </a:xfrm>
          <a:prstGeom prst="rect">
            <a:avLst/>
          </a:prstGeom>
          <a:solidFill>
            <a:srgbClr val="ECFAFF"/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89400" tIns="116828" rIns="89400" bIns="116828" anchor="ctr">
            <a:noAutofit/>
          </a:bodyPr>
          <a:lstStyle/>
          <a:p>
            <a:pPr defTabSz="233656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>
              <a:solidFill>
                <a:srgbClr val="000000"/>
              </a:solidFill>
              <a:latin typeface="Segoe UI Light"/>
              <a:ea typeface="MS PGothic" pitchFamily="34" charset="-128"/>
            </a:endParaRPr>
          </a:p>
        </p:txBody>
      </p:sp>
      <p:sp>
        <p:nvSpPr>
          <p:cNvPr id="167" name="Rectangle 6"/>
          <p:cNvSpPr txBox="1">
            <a:spLocks/>
          </p:cNvSpPr>
          <p:nvPr/>
        </p:nvSpPr>
        <p:spPr>
          <a:xfrm>
            <a:off x="11763949" y="1291774"/>
            <a:ext cx="8024064" cy="649794"/>
          </a:xfrm>
          <a:prstGeom prst="rect">
            <a:avLst/>
          </a:prstGeom>
          <a:extLst/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lvl="0" indent="0" defTabSz="895350" eaLnBrk="1" latinLnBrk="0" hangingPunct="1">
              <a:buClr>
                <a:schemeClr val="tx2"/>
              </a:buClr>
              <a:buSzPct val="100000"/>
              <a:defRPr sz="1000" baseline="0">
                <a:solidFill>
                  <a:schemeClr val="accent3"/>
                </a:solidFill>
                <a:latin typeface="+mn-lt"/>
                <a:ea typeface="MS PGothic" pitchFamily="34" charset="-128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r>
              <a:rPr lang="x-none" sz="2400" b="1" dirty="0">
                <a:solidFill>
                  <a:srgbClr val="0070CE"/>
                </a:solidFill>
                <a:latin typeface="Segoe UI Light"/>
              </a:rPr>
              <a:t>Главный исполнитель</a:t>
            </a:r>
            <a:r>
              <a:rPr lang="en-US" sz="2400" b="1" dirty="0">
                <a:solidFill>
                  <a:srgbClr val="0070CE"/>
                </a:solidFill>
                <a:latin typeface="Segoe UI Light"/>
              </a:rPr>
              <a:t>:  </a:t>
            </a:r>
            <a:r>
              <a:rPr lang="ru-RU" sz="2400" dirty="0">
                <a:solidFill>
                  <a:schemeClr val="tx1"/>
                </a:solidFill>
                <a:latin typeface="Segoe UI Light"/>
              </a:rPr>
              <a:t>МОН – Шохаев О.А.  </a:t>
            </a:r>
            <a:endParaRPr lang="en-US" sz="2400" dirty="0">
              <a:solidFill>
                <a:schemeClr val="tx1"/>
              </a:solidFill>
              <a:latin typeface="Segoe UI Light"/>
            </a:endParaRPr>
          </a:p>
        </p:txBody>
      </p:sp>
      <p:sp>
        <p:nvSpPr>
          <p:cNvPr id="168" name="Rectangle 6"/>
          <p:cNvSpPr txBox="1">
            <a:spLocks/>
          </p:cNvSpPr>
          <p:nvPr/>
        </p:nvSpPr>
        <p:spPr>
          <a:xfrm>
            <a:off x="11763948" y="2014627"/>
            <a:ext cx="8881680" cy="369332"/>
          </a:xfrm>
          <a:prstGeom prst="rect">
            <a:avLst/>
          </a:prstGeom>
          <a:extLst/>
        </p:spPr>
        <p:txBody>
          <a:bodyPr vert="horz" lIns="0" tIns="0" rIns="0" bIns="0" rtlCol="0">
            <a:spAutoFit/>
          </a:bodyPr>
          <a:lstStyle>
            <a:defPPr>
              <a:defRPr lang="en-US"/>
            </a:defPPr>
            <a:lvl1pPr marL="0" lvl="0" indent="0" defTabSz="895350" eaLnBrk="1" latinLnBrk="0" hangingPunct="1">
              <a:buClr>
                <a:schemeClr val="tx2"/>
              </a:buClr>
              <a:buSzPct val="100000"/>
              <a:defRPr sz="1000" baseline="0">
                <a:solidFill>
                  <a:schemeClr val="accent3"/>
                </a:solidFill>
                <a:latin typeface="+mn-lt"/>
                <a:ea typeface="MS PGothic" pitchFamily="34" charset="-128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buClr>
                <a:srgbClr val="0070CE"/>
              </a:buClr>
              <a:defRPr/>
            </a:pPr>
            <a:r>
              <a:rPr lang="x-none" sz="2400" b="1" dirty="0">
                <a:solidFill>
                  <a:srgbClr val="0070CE"/>
                </a:solidFill>
              </a:rPr>
              <a:t>Со-исполнитель</a:t>
            </a:r>
            <a:r>
              <a:rPr lang="en-US" sz="2400" b="1" dirty="0">
                <a:solidFill>
                  <a:srgbClr val="0070CE"/>
                </a:solidFill>
              </a:rPr>
              <a:t>: </a:t>
            </a:r>
            <a:r>
              <a:rPr lang="ru-RU" sz="2400" dirty="0">
                <a:solidFill>
                  <a:schemeClr val="tx1"/>
                </a:solidFill>
              </a:rPr>
              <a:t>УМО и АО «</a:t>
            </a:r>
            <a:r>
              <a:rPr lang="ru-RU" sz="2400" dirty="0" err="1">
                <a:solidFill>
                  <a:schemeClr val="tx1"/>
                </a:solidFill>
              </a:rPr>
              <a:t>ЦБПиАМ</a:t>
            </a:r>
            <a:r>
              <a:rPr lang="ru-RU" sz="2400" dirty="0">
                <a:solidFill>
                  <a:schemeClr val="tx1"/>
                </a:solidFill>
              </a:rPr>
              <a:t>»</a:t>
            </a:r>
            <a:endParaRPr lang="en-US" sz="2400" dirty="0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09185" y="1293497"/>
            <a:ext cx="10198255" cy="7759832"/>
            <a:chOff x="174948" y="626220"/>
            <a:chExt cx="4292891" cy="2293400"/>
          </a:xfrm>
        </p:grpSpPr>
        <p:sp>
          <p:nvSpPr>
            <p:cNvPr id="157" name="Rectangle 7"/>
            <p:cNvSpPr>
              <a:spLocks noChangeArrowheads="1"/>
            </p:cNvSpPr>
            <p:nvPr/>
          </p:nvSpPr>
          <p:spPr bwMode="gray">
            <a:xfrm>
              <a:off x="552048" y="626220"/>
              <a:ext cx="3915791" cy="2143558"/>
            </a:xfrm>
            <a:prstGeom prst="rect">
              <a:avLst/>
            </a:prstGeom>
            <a:solidFill>
              <a:srgbClr val="ECFAFF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34986" rIns="34986" anchor="ctr">
              <a:noAutofit/>
            </a:bodyPr>
            <a:lstStyle/>
            <a:p>
              <a:pPr defTabSz="2336566" fontAlgn="base">
                <a:spcBef>
                  <a:spcPts val="1173"/>
                </a:spcBef>
                <a:spcAft>
                  <a:spcPct val="0"/>
                </a:spcAft>
                <a:defRPr/>
              </a:pPr>
              <a:endParaRPr lang="en-US" sz="2100" dirty="0">
                <a:solidFill>
                  <a:srgbClr val="000000"/>
                </a:solidFill>
                <a:latin typeface="Segoe UI Light"/>
                <a:ea typeface="MS PGothic" pitchFamily="34" charset="-128"/>
              </a:endParaRPr>
            </a:p>
          </p:txBody>
        </p:sp>
        <p:sp>
          <p:nvSpPr>
            <p:cNvPr id="158" name="Round Same Side Corner Rectangle 157"/>
            <p:cNvSpPr>
              <a:spLocks/>
            </p:cNvSpPr>
            <p:nvPr/>
          </p:nvSpPr>
          <p:spPr>
            <a:xfrm rot="16200000">
              <a:off x="-711473" y="1512643"/>
              <a:ext cx="2143563" cy="370722"/>
            </a:xfrm>
            <a:prstGeom prst="round2SameRect">
              <a:avLst/>
            </a:prstGeom>
            <a:solidFill>
              <a:srgbClr val="DDF4FC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>
              <a:noAutofit/>
            </a:bodyPr>
            <a:lstStyle/>
            <a:p>
              <a:pPr algn="ctr" defTabSz="233656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Краткое</a:t>
              </a:r>
              <a:endParaRPr lang="en-US" sz="2100" b="1" dirty="0">
                <a:solidFill>
                  <a:srgbClr val="0070CE"/>
                </a:solidFill>
                <a:latin typeface="Segoe UI Light"/>
                <a:ea typeface="ＭＳ Ｐゴシック"/>
              </a:endParaRPr>
            </a:p>
            <a:p>
              <a:pPr algn="ctr" defTabSz="233656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описание</a:t>
              </a:r>
              <a:r>
                <a:rPr lang="x-none" sz="2100" b="1">
                  <a:solidFill>
                    <a:srgbClr val="0070CE"/>
                  </a:solidFill>
                  <a:latin typeface="Segoe UI Light"/>
                  <a:ea typeface="ＭＳ Ｐゴシック"/>
                </a:rPr>
                <a:t> </a:t>
              </a:r>
              <a:r>
                <a:rPr lang="ru-RU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м</a:t>
              </a:r>
              <a:r>
                <a:rPr lang="x-none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е</a:t>
              </a:r>
              <a:r>
                <a:rPr lang="ru-RU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р</a:t>
              </a:r>
              <a:r>
                <a:rPr lang="x-none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ы</a:t>
              </a:r>
              <a:endParaRPr lang="en-US" sz="2100" b="1" baseline="30000" dirty="0">
                <a:solidFill>
                  <a:srgbClr val="0070CE"/>
                </a:solidFill>
                <a:latin typeface="Segoe UI Light"/>
                <a:ea typeface="ＭＳ Ｐゴシック"/>
              </a:endParaRPr>
            </a:p>
          </p:txBody>
        </p:sp>
        <p:cxnSp>
          <p:nvCxnSpPr>
            <p:cNvPr id="83" name="Straight Connector 82"/>
            <p:cNvCxnSpPr>
              <a:cxnSpLocks/>
            </p:cNvCxnSpPr>
            <p:nvPr/>
          </p:nvCxnSpPr>
          <p:spPr>
            <a:xfrm>
              <a:off x="552047" y="626221"/>
              <a:ext cx="0" cy="521262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47F94ED9-EDCC-4E66-AF74-917634F0187B}"/>
                </a:ext>
              </a:extLst>
            </p:cNvPr>
            <p:cNvSpPr txBox="1"/>
            <p:nvPr/>
          </p:nvSpPr>
          <p:spPr>
            <a:xfrm>
              <a:off x="604946" y="627362"/>
              <a:ext cx="3811779" cy="2292258"/>
            </a:xfrm>
            <a:prstGeom prst="rect">
              <a:avLst/>
            </a:prstGeom>
          </p:spPr>
          <p:txBody>
            <a:bodyPr vert="horz" wrap="square" lIns="0" tIns="0" rIns="0" bIns="0" rtlCol="0" anchor="t" anchorCtr="0">
              <a:spAutoFit/>
            </a:bodyPr>
            <a:lstStyle>
              <a:lvl1pPr marL="0" lvl="0" indent="0" defTabSz="685122" eaLnBrk="1" latinLnBrk="0" hangingPunct="1">
                <a:buClr>
                  <a:schemeClr val="tx2"/>
                </a:buClr>
                <a:buSzPct val="100000"/>
                <a:defRPr sz="1071" baseline="0">
                  <a:latin typeface="+mn-lt"/>
                </a:defRPr>
              </a:lvl1pPr>
              <a:lvl2pPr marL="148200" lvl="1" indent="-146986" defTabSz="685122" eaLnBrk="1" latinLnBrk="0" hangingPunct="1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71" baseline="0">
                  <a:latin typeface="+mn-lt"/>
                </a:defRPr>
              </a:lvl2pPr>
              <a:lvl3pPr marL="349849" lvl="2" indent="-200435" defTabSz="685122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071" baseline="0">
                  <a:latin typeface="+mn-lt"/>
                </a:defRPr>
              </a:lvl3pPr>
              <a:lvl4pPr marL="470111" lvl="3" indent="-119046" defTabSz="685122" eaLnBrk="1" latinLnBrk="0" hangingPunct="1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71" baseline="0">
                  <a:latin typeface="+mn-lt"/>
                </a:defRPr>
              </a:lvl4pPr>
              <a:lvl5pPr marL="573753" lvl="4" indent="-99610" defTabSz="685122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071" baseline="0">
                  <a:latin typeface="+mn-lt"/>
                </a:defRPr>
              </a:lvl5pPr>
              <a:lvl6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6pPr>
              <a:lvl7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7pPr>
              <a:lvl8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8pPr>
              <a:lvl9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9pPr>
            </a:lstStyle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b="1" dirty="0">
                  <a:solidFill>
                    <a:schemeClr val="tx2"/>
                  </a:solidFill>
                </a:rPr>
                <a:t>Контекст. </a:t>
              </a:r>
              <a:r>
                <a:rPr lang="ru-RU" sz="2100" dirty="0"/>
                <a:t>В целях повышения качества высшего образования и построения проектно-ориентированной системы управления вузами, а именно для эффективного руководства учебно-методической работы, необходимо модернизировать и форсировать работу УМО с внедрением принципов проектного управления.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b="1" dirty="0">
                  <a:solidFill>
                    <a:schemeClr val="tx2"/>
                  </a:solidFill>
                </a:rPr>
                <a:t>Существующая проблема.</a:t>
              </a:r>
              <a:r>
                <a:rPr lang="ru-RU" sz="2100" dirty="0"/>
                <a:t> Сейчас вузы самостоятельно разрабатывают образовательные программы совместно с работодателями с учетом потребности экономики для обеспечения подготовки кадров по наиболее востребованным на рынке труда направлениям. 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/>
                <a:t>Однако, на практике эти нормы не реализовываются в полном объеме. Важную роль здесь играют УМО, которые должны быть связующим звеном между разными стейкхолдерами. А именно, на базе УМО необходимо создавать диалоговые площадки путем проведения семинаров-тренингов, мероприятий для обсуждения современных трендов развития образования и комплексного обновления образовательных программ.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b="1" dirty="0">
                  <a:solidFill>
                    <a:schemeClr val="tx2"/>
                  </a:solidFill>
                </a:rPr>
                <a:t>Целью проекта является 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/>
                <a:t>Цель создания Проектного офиса – </a:t>
              </a:r>
              <a:r>
                <a:rPr lang="ru-RU" sz="2100" b="1" dirty="0"/>
                <a:t>это </a:t>
              </a:r>
              <a:r>
                <a:rPr lang="ru-RU" sz="2100" b="1" dirty="0" smtClean="0"/>
                <a:t>актуализация и приведение в соответствие с  мировыми трендами содержания  высшего и послевузовского образования.</a:t>
              </a:r>
              <a:endParaRPr lang="ru-RU" sz="2100" b="1" dirty="0"/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/>
                <a:t>Основными задачами проектного офиса являются: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 smtClean="0"/>
                <a:t>- </a:t>
              </a:r>
              <a:r>
                <a:rPr lang="ru-RU" sz="2100" dirty="0"/>
                <a:t>о</a:t>
              </a:r>
              <a:r>
                <a:rPr lang="ru-RU" sz="2100" dirty="0" smtClean="0"/>
                <a:t>бновление </a:t>
              </a:r>
              <a:r>
                <a:rPr lang="ru-RU" sz="2100" dirty="0" smtClean="0"/>
                <a:t>содержания образовательных программ;</a:t>
              </a:r>
              <a:endParaRPr lang="ru-RU" sz="2100" dirty="0"/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/>
                <a:t>- </a:t>
              </a:r>
              <a:r>
                <a:rPr lang="ru-RU" sz="2100" dirty="0" smtClean="0"/>
                <a:t>имплементация результатов проектов в нормативные правовые акты и </a:t>
              </a:r>
              <a:r>
                <a:rPr lang="ru-RU" sz="2100" dirty="0"/>
                <a:t>программные документы;</a:t>
              </a:r>
            </a:p>
            <a:p>
              <a:pPr marL="0" lvl="1" indent="239337">
                <a:buClr>
                  <a:srgbClr val="0070CE"/>
                </a:buClr>
                <a:buNone/>
                <a:defRPr/>
              </a:pPr>
              <a:r>
                <a:rPr lang="ru-RU" sz="2100" dirty="0"/>
                <a:t>- мониторинг достижения цели и KPI.</a:t>
              </a:r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1D8D92ED-034E-452C-9E02-17743737A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178" y="418993"/>
            <a:ext cx="20568453" cy="7659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Трансформация УМО</a:t>
            </a:r>
            <a:endParaRPr lang="en-GB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89374" y="8669613"/>
            <a:ext cx="10198260" cy="2193238"/>
            <a:chOff x="174945" y="2621154"/>
            <a:chExt cx="4360301" cy="745968"/>
          </a:xfrm>
        </p:grpSpPr>
        <p:sp>
          <p:nvSpPr>
            <p:cNvPr id="69" name="Rectangle 7">
              <a:extLst>
                <a:ext uri="{FF2B5EF4-FFF2-40B4-BE49-F238E27FC236}">
                  <a16:creationId xmlns:a16="http://schemas.microsoft.com/office/drawing/2014/main" xmlns="" id="{13348A29-2574-4DFD-A8A2-4903F850C26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52047" y="2621154"/>
              <a:ext cx="3983199" cy="745968"/>
            </a:xfrm>
            <a:prstGeom prst="rect">
              <a:avLst/>
            </a:prstGeom>
            <a:solidFill>
              <a:srgbClr val="ECFAFF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34986" rIns="34986" anchor="t">
              <a:noAutofit/>
            </a:bodyPr>
            <a:lstStyle/>
            <a:p>
              <a:pPr marL="378695" lvl="1" indent="-375593" defTabSz="1750692" fontAlgn="base">
                <a:spcBef>
                  <a:spcPct val="0"/>
                </a:spcBef>
                <a:spcAft>
                  <a:spcPct val="0"/>
                </a:spcAft>
                <a:buClr>
                  <a:srgbClr val="0070CE"/>
                </a:buClr>
                <a:buSzPct val="125000"/>
                <a:buFont typeface="Arial" charset="0"/>
                <a:buChar char="▪"/>
                <a:defRPr/>
              </a:pPr>
              <a:endParaRPr lang="ru-RU" sz="2000" dirty="0">
                <a:solidFill>
                  <a:srgbClr val="000000"/>
                </a:solidFill>
                <a:latin typeface="Segoe UI Light"/>
                <a:ea typeface="ＭＳ Ｐゴシック"/>
              </a:endParaRPr>
            </a:p>
          </p:txBody>
        </p:sp>
        <p:sp>
          <p:nvSpPr>
            <p:cNvPr id="70" name="Round Same Side Corner Rectangle 276">
              <a:extLst>
                <a:ext uri="{FF2B5EF4-FFF2-40B4-BE49-F238E27FC236}">
                  <a16:creationId xmlns:a16="http://schemas.microsoft.com/office/drawing/2014/main" xmlns="" id="{CD65DFF1-D949-4AED-B750-D0323D7FFDD6}"/>
                </a:ext>
              </a:extLst>
            </p:cNvPr>
            <p:cNvSpPr>
              <a:spLocks/>
            </p:cNvSpPr>
            <p:nvPr/>
          </p:nvSpPr>
          <p:spPr>
            <a:xfrm rot="16200000">
              <a:off x="-9486" y="2805585"/>
              <a:ext cx="745968" cy="377106"/>
            </a:xfrm>
            <a:prstGeom prst="round2SameRect">
              <a:avLst/>
            </a:prstGeom>
            <a:solidFill>
              <a:srgbClr val="DDF4FC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5097" tIns="55097" rIns="55097" bIns="55097" rtlCol="0" anchor="ctr">
              <a:noAutofit/>
            </a:bodyPr>
            <a:lstStyle/>
            <a:p>
              <a:pPr algn="ctr" defTabSz="233656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КПЭ</a:t>
              </a:r>
              <a:endParaRPr lang="en-US" sz="2000" b="1" dirty="0">
                <a:solidFill>
                  <a:srgbClr val="0070CE"/>
                </a:solidFill>
                <a:latin typeface="Segoe UI Light"/>
                <a:ea typeface="ＭＳ Ｐゴシック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xmlns="" id="{5ECD3CED-F77D-488C-AB0D-B63CAE69F6EF}"/>
                </a:ext>
              </a:extLst>
            </p:cNvPr>
            <p:cNvSpPr txBox="1"/>
            <p:nvPr/>
          </p:nvSpPr>
          <p:spPr>
            <a:xfrm>
              <a:off x="604946" y="2703088"/>
              <a:ext cx="3877397" cy="509450"/>
            </a:xfrm>
            <a:prstGeom prst="rect">
              <a:avLst/>
            </a:prstGeom>
          </p:spPr>
          <p:txBody>
            <a:bodyPr vert="horz" wrap="square" lIns="0" tIns="0" rIns="0" bIns="0" rtlCol="0" anchor="t" anchorCtr="0">
              <a:spAutoFit/>
            </a:bodyPr>
            <a:lstStyle>
              <a:lvl1pPr marL="0" lvl="0" indent="0" defTabSz="685122" eaLnBrk="1" latinLnBrk="0" hangingPunct="1">
                <a:buClr>
                  <a:schemeClr val="tx2"/>
                </a:buClr>
                <a:buSzPct val="100000"/>
                <a:defRPr sz="1071" baseline="0">
                  <a:latin typeface="+mn-lt"/>
                </a:defRPr>
              </a:lvl1pPr>
              <a:lvl2pPr marL="148200" lvl="1" indent="-146986" defTabSz="685122" eaLnBrk="1" latinLnBrk="0" hangingPunct="1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71" baseline="0">
                  <a:latin typeface="+mn-lt"/>
                </a:defRPr>
              </a:lvl2pPr>
              <a:lvl3pPr marL="349849" lvl="2" indent="-200435" defTabSz="685122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071" baseline="0">
                  <a:latin typeface="+mn-lt"/>
                </a:defRPr>
              </a:lvl3pPr>
              <a:lvl4pPr marL="470111" lvl="3" indent="-119046" defTabSz="685122" eaLnBrk="1" latinLnBrk="0" hangingPunct="1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71" baseline="0">
                  <a:latin typeface="+mn-lt"/>
                </a:defRPr>
              </a:lvl4pPr>
              <a:lvl5pPr marL="573753" lvl="4" indent="-99610" defTabSz="685122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071" baseline="0">
                  <a:latin typeface="+mn-lt"/>
                </a:defRPr>
              </a:lvl5pPr>
              <a:lvl6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6pPr>
              <a:lvl7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7pPr>
              <a:lvl8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8pPr>
              <a:lvl9pPr marL="573753" indent="-99610" defTabSz="685122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224" baseline="0">
                  <a:latin typeface="+mn-lt"/>
                </a:defRPr>
              </a:lvl9pPr>
            </a:lstStyle>
            <a:p>
              <a:pPr lvl="1">
                <a:spcBef>
                  <a:spcPts val="767"/>
                </a:spcBef>
                <a:spcAft>
                  <a:spcPts val="767"/>
                </a:spcAft>
                <a:buClr>
                  <a:srgbClr val="0070CE"/>
                </a:buClr>
                <a:defRPr/>
              </a:pPr>
              <a:r>
                <a:rPr lang="ru-RU" sz="2100" dirty="0">
                  <a:solidFill>
                    <a:srgbClr val="000000"/>
                  </a:solidFill>
                  <a:ea typeface="MS PGothic" panose="020B0600070205080204" pitchFamily="34" charset="-128"/>
                </a:rPr>
                <a:t>Доля участия работодателей и представителей ГО и НПО в реализации решений УМО до 50% в 2021 году</a:t>
              </a:r>
            </a:p>
            <a:p>
              <a:pPr lvl="1">
                <a:spcBef>
                  <a:spcPts val="767"/>
                </a:spcBef>
                <a:spcAft>
                  <a:spcPts val="767"/>
                </a:spcAft>
                <a:buClr>
                  <a:srgbClr val="0070CE"/>
                </a:buClr>
                <a:defRPr/>
              </a:pPr>
              <a:r>
                <a:rPr lang="ru-RU" sz="2100" dirty="0"/>
                <a:t>Доля обновленных образовательных программ ВУЗов с учетом рекомендаций УМО до 70% в 2021 году </a:t>
              </a:r>
              <a:endParaRPr lang="ru-RU" sz="2100" b="1" i="1" dirty="0"/>
            </a:p>
          </p:txBody>
        </p:sp>
      </p:grpSp>
      <p:sp>
        <p:nvSpPr>
          <p:cNvPr id="175" name="Rectangle 7"/>
          <p:cNvSpPr>
            <a:spLocks noChangeArrowheads="1"/>
          </p:cNvSpPr>
          <p:nvPr/>
        </p:nvSpPr>
        <p:spPr bwMode="gray">
          <a:xfrm>
            <a:off x="11633799" y="2668656"/>
            <a:ext cx="9086784" cy="9026698"/>
          </a:xfrm>
          <a:prstGeom prst="rect">
            <a:avLst/>
          </a:prstGeom>
          <a:solidFill>
            <a:srgbClr val="ECFAFF"/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89400" tIns="116828" rIns="89400" bIns="116828" anchor="ctr">
            <a:noAutofit/>
          </a:bodyPr>
          <a:lstStyle/>
          <a:p>
            <a:pPr defTabSz="233656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00" b="1" dirty="0">
              <a:solidFill>
                <a:srgbClr val="000000"/>
              </a:solidFill>
              <a:latin typeface="Segoe UI Light"/>
              <a:ea typeface="MS PGothic" pitchFamily="34" charset="-128"/>
            </a:endParaRPr>
          </a:p>
        </p:txBody>
      </p:sp>
      <p:sp>
        <p:nvSpPr>
          <p:cNvPr id="176" name="Round Same Side Corner Rectangle 175"/>
          <p:cNvSpPr>
            <a:spLocks/>
          </p:cNvSpPr>
          <p:nvPr/>
        </p:nvSpPr>
        <p:spPr>
          <a:xfrm rot="16200000">
            <a:off x="6674654" y="6743295"/>
            <a:ext cx="9079313" cy="882009"/>
          </a:xfrm>
          <a:prstGeom prst="round2SameRect">
            <a:avLst/>
          </a:prstGeom>
          <a:solidFill>
            <a:srgbClr val="DDF4F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0789" tIns="140789" rIns="140789" bIns="140789" rtlCol="0" anchor="ctr">
            <a:noAutofit/>
          </a:bodyPr>
          <a:lstStyle/>
          <a:p>
            <a:pPr algn="ctr" defTabSz="23365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0070CE"/>
                </a:solidFill>
                <a:latin typeface="Segoe UI Light"/>
                <a:ea typeface="ＭＳ Ｐゴシック"/>
              </a:rPr>
              <a:t>Ключевые этапы и сроки</a:t>
            </a:r>
          </a:p>
        </p:txBody>
      </p:sp>
      <p:cxnSp>
        <p:nvCxnSpPr>
          <p:cNvPr id="258" name="Straight Arrow Connector 257"/>
          <p:cNvCxnSpPr>
            <a:cxnSpLocks/>
          </p:cNvCxnSpPr>
          <p:nvPr/>
        </p:nvCxnSpPr>
        <p:spPr>
          <a:xfrm>
            <a:off x="12003270" y="3240782"/>
            <a:ext cx="17730" cy="6984776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389374" y="10948661"/>
            <a:ext cx="10198260" cy="2661273"/>
            <a:chOff x="174945" y="3966096"/>
            <a:chExt cx="4360301" cy="1224136"/>
          </a:xfrm>
        </p:grpSpPr>
        <p:sp>
          <p:nvSpPr>
            <p:cNvPr id="284" name="Rectangle 7"/>
            <p:cNvSpPr>
              <a:spLocks noChangeArrowheads="1"/>
            </p:cNvSpPr>
            <p:nvPr/>
          </p:nvSpPr>
          <p:spPr bwMode="gray">
            <a:xfrm>
              <a:off x="552047" y="3966096"/>
              <a:ext cx="3983199" cy="1224136"/>
            </a:xfrm>
            <a:prstGeom prst="rect">
              <a:avLst/>
            </a:prstGeom>
            <a:solidFill>
              <a:srgbClr val="ECFAFF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34986" rIns="34986" anchor="t">
              <a:noAutofit/>
            </a:bodyPr>
            <a:lstStyle/>
            <a:p>
              <a:pPr defTabSz="2336566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100" b="1" dirty="0">
                <a:solidFill>
                  <a:srgbClr val="000000"/>
                </a:solidFill>
                <a:latin typeface="Segoe UI Light"/>
                <a:ea typeface="MS PGothic" pitchFamily="34" charset="-128"/>
              </a:endParaRPr>
            </a:p>
          </p:txBody>
        </p:sp>
        <p:sp>
          <p:nvSpPr>
            <p:cNvPr id="285" name="Round Same Side Corner Rectangle 284"/>
            <p:cNvSpPr>
              <a:spLocks/>
            </p:cNvSpPr>
            <p:nvPr/>
          </p:nvSpPr>
          <p:spPr>
            <a:xfrm rot="16200000">
              <a:off x="-248570" y="4389611"/>
              <a:ext cx="1224136" cy="377106"/>
            </a:xfrm>
            <a:prstGeom prst="round2SameRect">
              <a:avLst/>
            </a:prstGeom>
            <a:solidFill>
              <a:srgbClr val="DDF4FC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5097" tIns="55097" rIns="55097" bIns="55097" rtlCol="0" anchor="ctr">
              <a:noAutofit/>
            </a:bodyPr>
            <a:lstStyle/>
            <a:p>
              <a:pPr algn="ctr" defTabSz="233656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x-none" sz="2100" b="1" dirty="0">
                  <a:solidFill>
                    <a:srgbClr val="0070CE"/>
                  </a:solidFill>
                  <a:latin typeface="Segoe UI Light"/>
                  <a:ea typeface="ＭＳ Ｐゴシック"/>
                </a:rPr>
                <a:t>Ресурсы</a:t>
              </a:r>
              <a:endParaRPr lang="en-US" sz="2100" b="1" dirty="0">
                <a:solidFill>
                  <a:srgbClr val="0070CE"/>
                </a:solidFill>
                <a:latin typeface="Segoe UI Light"/>
                <a:ea typeface="ＭＳ Ｐゴシック"/>
              </a:endParaRPr>
            </a:p>
          </p:txBody>
        </p:sp>
        <p:grpSp>
          <p:nvGrpSpPr>
            <p:cNvPr id="71" name="ACET"/>
            <p:cNvGrpSpPr>
              <a:grpSpLocks/>
            </p:cNvGrpSpPr>
            <p:nvPr/>
          </p:nvGrpSpPr>
          <p:grpSpPr bwMode="gray">
            <a:xfrm>
              <a:off x="604946" y="3997417"/>
              <a:ext cx="3877397" cy="114921"/>
              <a:chOff x="915" y="890"/>
              <a:chExt cx="2686" cy="140"/>
            </a:xfrm>
          </p:grpSpPr>
          <p:cxnSp>
            <p:nvCxnSpPr>
              <p:cNvPr id="72" name="AutoShape 249"/>
              <p:cNvCxnSpPr>
                <a:cxnSpLocks noChangeShapeType="1"/>
                <a:stCxn id="73" idx="4"/>
                <a:endCxn id="73" idx="6"/>
              </p:cNvCxnSpPr>
              <p:nvPr/>
            </p:nvCxnSpPr>
            <p:spPr bwMode="gray">
              <a:xfrm>
                <a:off x="915" y="1030"/>
                <a:ext cx="2686" cy="0"/>
              </a:xfrm>
              <a:prstGeom prst="straightConnector1">
                <a:avLst/>
              </a:prstGeom>
              <a:noFill/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73" name="AutoShape 250"/>
              <p:cNvSpPr>
                <a:spLocks noChangeArrowheads="1"/>
              </p:cNvSpPr>
              <p:nvPr/>
            </p:nvSpPr>
            <p:spPr bwMode="gray">
              <a:xfrm>
                <a:off x="915" y="890"/>
                <a:ext cx="2686" cy="140"/>
              </a:xfrm>
              <a:prstGeom prst="leftRightArrow">
                <a:avLst>
                  <a:gd name="adj1" fmla="val 100000"/>
                  <a:gd name="adj2" fmla="val 0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13995" anchor="b">
                <a:spAutoFit/>
              </a:bodyPr>
              <a:lstStyle/>
              <a:p>
                <a:pPr defTabSz="2336566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ru-RU" sz="2100" dirty="0">
                    <a:solidFill>
                      <a:srgbClr val="0070CE"/>
                    </a:solidFill>
                    <a:latin typeface="Segoe UI Light"/>
                    <a:ea typeface="MS PGothic" pitchFamily="34" charset="-128"/>
                  </a:rPr>
                  <a:t>Необходимые ресурсы</a:t>
                </a:r>
                <a:endParaRPr lang="ru-RU" sz="2100" dirty="0">
                  <a:solidFill>
                    <a:srgbClr val="000000"/>
                  </a:solidFill>
                  <a:latin typeface="Segoe UI Light"/>
                  <a:ea typeface="MS PGothic" pitchFamily="34" charset="-128"/>
                </a:endParaRPr>
              </a:p>
            </p:txBody>
          </p:sp>
        </p:grpSp>
        <p:sp>
          <p:nvSpPr>
            <p:cNvPr id="81" name="TextBox 201">
              <a:extLst>
                <a:ext uri="{FF2B5EF4-FFF2-40B4-BE49-F238E27FC236}">
                  <a16:creationId xmlns:a16="http://schemas.microsoft.com/office/drawing/2014/main" xmlns="" id="{2D91191C-E677-4EA5-8F84-718E163168F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11698" y="4205050"/>
              <a:ext cx="3870645" cy="109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342900" indent="-342900" defTabSz="8953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defTabSz="8953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953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953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953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marL="0" lvl="1" eaLnBrk="1" hangingPunct="1">
                <a:buClr>
                  <a:srgbClr val="002960"/>
                </a:buClr>
                <a:buSzPct val="125000"/>
                <a:defRPr/>
              </a:pPr>
              <a:r>
                <a:rPr lang="ru-RU" sz="2100" dirty="0">
                  <a:solidFill>
                    <a:srgbClr val="000000"/>
                  </a:solidFill>
                  <a:latin typeface="+mn-lt"/>
                </a:rPr>
                <a:t>За счет средств вузов, на базе которых созданы УМО</a:t>
              </a:r>
              <a:endParaRPr lang="ru-RU" sz="2100" i="1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45" name="1. On-page tracker">
            <a:extLst>
              <a:ext uri="{FF2B5EF4-FFF2-40B4-BE49-F238E27FC236}">
                <a16:creationId xmlns:a16="http://schemas.microsoft.com/office/drawing/2014/main" xmlns="" id="{53C3EA5F-C5F0-4EC4-B7B7-5684D47C3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81" y="170464"/>
            <a:ext cx="30608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1600" cap="all" dirty="0">
                <a:solidFill>
                  <a:srgbClr val="808080"/>
                </a:solidFill>
                <a:latin typeface="Arial"/>
                <a:ea typeface="ＭＳ Ｐゴシック"/>
              </a:rPr>
              <a:t>Направление </a:t>
            </a:r>
            <a:r>
              <a:rPr lang="ru-RU" sz="1500" b="1" cap="all" dirty="0">
                <a:latin typeface="Arial"/>
              </a:rPr>
              <a:t>Образование</a:t>
            </a:r>
            <a:endParaRPr lang="en-US" sz="2000" b="1" cap="all" dirty="0">
              <a:latin typeface="Arial"/>
            </a:endParaRPr>
          </a:p>
          <a:p>
            <a:pPr defTabSz="233656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dirty="0">
              <a:solidFill>
                <a:srgbClr val="808080"/>
              </a:solidFill>
              <a:latin typeface="Arial"/>
              <a:ea typeface="ＭＳ Ｐゴシック"/>
            </a:endParaRPr>
          </a:p>
        </p:txBody>
      </p:sp>
      <p:sp>
        <p:nvSpPr>
          <p:cNvPr id="54" name="TextBox 53"/>
          <p:cNvSpPr txBox="1">
            <a:spLocks/>
          </p:cNvSpPr>
          <p:nvPr/>
        </p:nvSpPr>
        <p:spPr>
          <a:xfrm>
            <a:off x="12302525" y="3476561"/>
            <a:ext cx="81519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just">
              <a:buClr>
                <a:srgbClr val="000000"/>
              </a:buClr>
              <a:defRPr/>
            </a:pP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До 10 января 2020 г. </a:t>
            </a:r>
            <a:r>
              <a:rPr lang="ru-RU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Разработка проектов ГУП </a:t>
            </a:r>
            <a:r>
              <a:rPr lang="kk-KZ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УМО и </a:t>
            </a:r>
            <a:r>
              <a:rPr lang="ru-RU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представление в ДВПО </a:t>
            </a:r>
            <a:endParaRPr lang="ru-RU" sz="2000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Oval 258"/>
          <p:cNvSpPr txBox="1"/>
          <p:nvPr>
            <p:custDataLst>
              <p:tags r:id="rId4"/>
            </p:custDataLst>
          </p:nvPr>
        </p:nvSpPr>
        <p:spPr>
          <a:xfrm>
            <a:off x="11853899" y="4473565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62" name="Oval 258"/>
          <p:cNvSpPr txBox="1"/>
          <p:nvPr>
            <p:custDataLst>
              <p:tags r:id="rId5"/>
            </p:custDataLst>
          </p:nvPr>
        </p:nvSpPr>
        <p:spPr>
          <a:xfrm>
            <a:off x="11869440" y="5548584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64" name="Oval 258"/>
          <p:cNvSpPr txBox="1"/>
          <p:nvPr>
            <p:custDataLst>
              <p:tags r:id="rId6"/>
            </p:custDataLst>
          </p:nvPr>
        </p:nvSpPr>
        <p:spPr>
          <a:xfrm>
            <a:off x="11855907" y="6768138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66" name="Oval 258"/>
          <p:cNvSpPr txBox="1"/>
          <p:nvPr>
            <p:custDataLst>
              <p:tags r:id="rId7"/>
            </p:custDataLst>
          </p:nvPr>
        </p:nvSpPr>
        <p:spPr>
          <a:xfrm>
            <a:off x="11869440" y="8127409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67" name="Oval 258"/>
          <p:cNvSpPr txBox="1"/>
          <p:nvPr>
            <p:custDataLst>
              <p:tags r:id="rId8"/>
            </p:custDataLst>
          </p:nvPr>
        </p:nvSpPr>
        <p:spPr>
          <a:xfrm>
            <a:off x="11851710" y="9543056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61" name="TextBox 60"/>
          <p:cNvSpPr txBox="1">
            <a:spLocks/>
          </p:cNvSpPr>
          <p:nvPr/>
        </p:nvSpPr>
        <p:spPr>
          <a:xfrm>
            <a:off x="12296195" y="4366713"/>
            <a:ext cx="813434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just">
              <a:buClr>
                <a:srgbClr val="000000"/>
              </a:buClr>
              <a:defRPr/>
            </a:pP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До 30 декабря 2019 г. </a:t>
            </a:r>
            <a:r>
              <a:rPr lang="ru-RU" sz="2000" dirty="0">
                <a:latin typeface="+mn-lt"/>
                <a:ea typeface="ＭＳ Ｐゴシック"/>
                <a:cs typeface="Arial" panose="020B0604020202020204" pitchFamily="34" charset="0"/>
              </a:rPr>
              <a:t>Обновление состава УМО с включением работодателей, ГО и др.</a:t>
            </a:r>
            <a:endParaRPr lang="ru-RU" sz="2000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TextBox 73"/>
          <p:cNvSpPr txBox="1">
            <a:spLocks/>
          </p:cNvSpPr>
          <p:nvPr/>
        </p:nvSpPr>
        <p:spPr>
          <a:xfrm>
            <a:off x="12302525" y="5548584"/>
            <a:ext cx="821154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just">
              <a:buClr>
                <a:srgbClr val="000000"/>
              </a:buClr>
              <a:defRPr/>
            </a:pP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До 20 января 2020 г. </a:t>
            </a:r>
            <a:r>
              <a:rPr lang="ru-RU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Создание </a:t>
            </a:r>
            <a:r>
              <a:rPr lang="ru-RU" sz="20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и сопровождение специальной страницы </a:t>
            </a:r>
            <a:r>
              <a:rPr lang="ru-RU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(портала) </a:t>
            </a:r>
            <a:r>
              <a:rPr lang="ru-RU" sz="20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на сайте вуза  для </a:t>
            </a:r>
            <a:r>
              <a:rPr lang="ru-RU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обмена предложениями и рекомендациями</a:t>
            </a:r>
          </a:p>
        </p:txBody>
      </p:sp>
      <p:sp>
        <p:nvSpPr>
          <p:cNvPr id="80" name="TextBox 79"/>
          <p:cNvSpPr txBox="1">
            <a:spLocks/>
          </p:cNvSpPr>
          <p:nvPr/>
        </p:nvSpPr>
        <p:spPr>
          <a:xfrm>
            <a:off x="12242912" y="6713351"/>
            <a:ext cx="821154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just">
              <a:buClr>
                <a:srgbClr val="000000"/>
              </a:buClr>
              <a:defRPr/>
            </a:pP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До  20 января 2020 г. </a:t>
            </a:r>
            <a:r>
              <a:rPr lang="ru-RU" sz="2000" dirty="0">
                <a:latin typeface="+mn-lt"/>
                <a:ea typeface="ＭＳ Ｐゴシック"/>
                <a:cs typeface="Arial" panose="020B0604020202020204" pitchFamily="34" charset="0"/>
              </a:rPr>
              <a:t>Мониторинг учебников и литературы, </a:t>
            </a:r>
            <a:r>
              <a:rPr lang="ru-RU" sz="2000" dirty="0" smtClean="0">
                <a:latin typeface="+mn-lt"/>
                <a:ea typeface="ＭＳ Ｐゴシック"/>
                <a:cs typeface="Arial" panose="020B0604020202020204" pitchFamily="34" charset="0"/>
              </a:rPr>
              <a:t>нормативно-правовой </a:t>
            </a:r>
            <a:r>
              <a:rPr lang="ru-RU" sz="2000" dirty="0">
                <a:latin typeface="+mn-lt"/>
                <a:ea typeface="ＭＳ Ｐゴシック"/>
                <a:cs typeface="Arial" panose="020B0604020202020204" pitchFamily="34" charset="0"/>
              </a:rPr>
              <a:t>базы и образовательных программ</a:t>
            </a:r>
            <a:endParaRPr lang="ru-RU" sz="2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TextBox 83"/>
          <p:cNvSpPr txBox="1">
            <a:spLocks/>
          </p:cNvSpPr>
          <p:nvPr/>
        </p:nvSpPr>
        <p:spPr>
          <a:xfrm>
            <a:off x="12296195" y="9373905"/>
            <a:ext cx="8211544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buClr>
                <a:srgbClr val="000000"/>
              </a:buClr>
              <a:defRPr/>
            </a:pPr>
            <a:r>
              <a:rPr lang="ru-RU" sz="2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До июля 2020 года</a:t>
            </a: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 </a:t>
            </a:r>
            <a:r>
              <a:rPr lang="ru-RU" sz="2000" dirty="0"/>
              <a:t>Проведение семинаров, тренингов, </a:t>
            </a:r>
            <a:r>
              <a:rPr lang="ru-RU" sz="2000" dirty="0" err="1"/>
              <a:t>форсайт</a:t>
            </a:r>
            <a:r>
              <a:rPr lang="ru-RU" sz="2000" dirty="0"/>
              <a:t> сессий для других вузов с целью распространения рекомендуемых результатов обучения, применения новых методик и технологий обучения</a:t>
            </a:r>
          </a:p>
        </p:txBody>
      </p:sp>
      <p:sp>
        <p:nvSpPr>
          <p:cNvPr id="41" name="TextBox 40"/>
          <p:cNvSpPr txBox="1">
            <a:spLocks/>
          </p:cNvSpPr>
          <p:nvPr/>
        </p:nvSpPr>
        <p:spPr>
          <a:xfrm>
            <a:off x="12311315" y="8127409"/>
            <a:ext cx="81343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just">
              <a:buClr>
                <a:srgbClr val="000000"/>
              </a:buClr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До</a:t>
            </a:r>
            <a:r>
              <a:rPr lang="en-US" sz="2000" b="1" dirty="0" smtClean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 30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июня 2020 </a:t>
            </a:r>
            <a:r>
              <a:rPr lang="ru-RU" sz="2000" b="1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г. </a:t>
            </a:r>
            <a:r>
              <a:rPr lang="ru-RU" sz="2000" dirty="0" smtClean="0">
                <a:latin typeface="+mn-lt"/>
                <a:ea typeface="ＭＳ Ｐゴシック"/>
                <a:cs typeface="Arial" panose="020B0604020202020204" pitchFamily="34" charset="0"/>
              </a:rPr>
              <a:t>Обновление содержания образовательных программ</a:t>
            </a:r>
            <a:endParaRPr lang="ru-RU" sz="2000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Oval 258"/>
          <p:cNvSpPr txBox="1"/>
          <p:nvPr>
            <p:custDataLst>
              <p:tags r:id="rId9"/>
            </p:custDataLst>
          </p:nvPr>
        </p:nvSpPr>
        <p:spPr>
          <a:xfrm>
            <a:off x="11853899" y="3506021"/>
            <a:ext cx="303120" cy="44634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mpd="dbl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lIns="7451" tIns="0" rIns="7451" bIns="0" rtlCol="0" anchor="ctr" anchorCtr="1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 defTabSz="2287888" fontAlgn="base">
              <a:spcBef>
                <a:spcPct val="0"/>
              </a:spcBef>
              <a:spcAft>
                <a:spcPct val="0"/>
              </a:spcAft>
              <a:buClr>
                <a:srgbClr val="0070CE"/>
              </a:buClr>
              <a:defRPr/>
            </a:pPr>
            <a:endParaRPr lang="en-US" sz="2000" dirty="0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pic>
        <p:nvPicPr>
          <p:cNvPr id="46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2352" y="0"/>
            <a:ext cx="2088232" cy="1315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93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11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8852939"/>
              </p:ext>
            </p:extLst>
          </p:nvPr>
        </p:nvGraphicFramePr>
        <p:xfrm>
          <a:off x="2676611" y="3505"/>
          <a:ext cx="2783" cy="3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611" y="3505"/>
                        <a:ext cx="2783" cy="3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xmlns="" id="{EF67C800-F02E-4CEB-9ED6-87CBF06325D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371299" cy="46674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defRPr/>
            </a:pPr>
            <a:endParaRPr lang="en-US" dirty="0" err="1">
              <a:solidFill>
                <a:srgbClr val="000000"/>
              </a:solidFill>
              <a:latin typeface="Segoe UI Black" panose="020B0A02040204020203" pitchFamily="34" charset="0"/>
              <a:ea typeface="ＭＳ Ｐゴシック" panose="020B0600070205080204" pitchFamily="34" charset="-128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80900" name="TextBox 150"/>
          <p:cNvSpPr txBox="1">
            <a:spLocks noChangeArrowheads="1"/>
          </p:cNvSpPr>
          <p:nvPr/>
        </p:nvSpPr>
        <p:spPr bwMode="auto">
          <a:xfrm>
            <a:off x="626823" y="234390"/>
            <a:ext cx="2741004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Г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а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в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н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ы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й 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с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п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о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н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т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е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ь</a:t>
            </a: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ru-RU" sz="2000" dirty="0">
                <a:solidFill>
                  <a:srgbClr val="000000"/>
                </a:solidFill>
                <a:ea typeface="ＭＳ Ｐゴシック"/>
              </a:rPr>
              <a:t>Шохаев О.А.</a:t>
            </a:r>
            <a:endParaRPr lang="ru-RU" sz="2000" dirty="0">
              <a:solidFill>
                <a:srgbClr val="D9D9D9"/>
              </a:solidFill>
              <a:ea typeface="ＭＳ Ｐゴシック"/>
            </a:endParaRP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Со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-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исполнители</a:t>
            </a: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kk-KZ" sz="2000" dirty="0">
                <a:solidFill>
                  <a:srgbClr val="000000"/>
                </a:solidFill>
                <a:ea typeface="ＭＳ Ｐゴシック"/>
              </a:rPr>
              <a:t>УМО и Ц</a:t>
            </a:r>
            <a:r>
              <a:rPr lang="ru-RU" sz="2000" dirty="0">
                <a:solidFill>
                  <a:srgbClr val="000000"/>
                </a:solidFill>
                <a:ea typeface="ＭＳ Ｐゴシック"/>
              </a:rPr>
              <a:t>БПИАМ</a:t>
            </a:r>
            <a:endParaRPr lang="ru-RU" sz="2000" dirty="0">
              <a:solidFill>
                <a:srgbClr val="D9D9D9"/>
              </a:solidFill>
              <a:ea typeface="ＭＳ Ｐゴシック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42134D03-8849-4FCC-8A51-4DF5C0627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808469"/>
              </p:ext>
            </p:extLst>
          </p:nvPr>
        </p:nvGraphicFramePr>
        <p:xfrm>
          <a:off x="108223" y="1465713"/>
          <a:ext cx="21098346" cy="134940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80795">
                  <a:extLst>
                    <a:ext uri="{9D8B030D-6E8A-4147-A177-3AD203B41FA5}">
                      <a16:colId xmlns:a16="http://schemas.microsoft.com/office/drawing/2014/main" xmlns="" val="4197011986"/>
                    </a:ext>
                  </a:extLst>
                </a:gridCol>
                <a:gridCol w="9814752">
                  <a:extLst>
                    <a:ext uri="{9D8B030D-6E8A-4147-A177-3AD203B41FA5}">
                      <a16:colId xmlns:a16="http://schemas.microsoft.com/office/drawing/2014/main" xmlns="" val="2462723670"/>
                    </a:ext>
                  </a:extLst>
                </a:gridCol>
                <a:gridCol w="2005935">
                  <a:extLst>
                    <a:ext uri="{9D8B030D-6E8A-4147-A177-3AD203B41FA5}">
                      <a16:colId xmlns:a16="http://schemas.microsoft.com/office/drawing/2014/main" xmlns="" val="1153539102"/>
                    </a:ext>
                  </a:extLst>
                </a:gridCol>
                <a:gridCol w="2435778">
                  <a:extLst>
                    <a:ext uri="{9D8B030D-6E8A-4147-A177-3AD203B41FA5}">
                      <a16:colId xmlns:a16="http://schemas.microsoft.com/office/drawing/2014/main" xmlns="" val="3556503909"/>
                    </a:ext>
                  </a:extLst>
                </a:gridCol>
                <a:gridCol w="2937261">
                  <a:extLst>
                    <a:ext uri="{9D8B030D-6E8A-4147-A177-3AD203B41FA5}">
                      <a16:colId xmlns:a16="http://schemas.microsoft.com/office/drawing/2014/main" xmlns="" val="623792999"/>
                    </a:ext>
                  </a:extLst>
                </a:gridCol>
                <a:gridCol w="3223825">
                  <a:extLst>
                    <a:ext uri="{9D8B030D-6E8A-4147-A177-3AD203B41FA5}">
                      <a16:colId xmlns:a16="http://schemas.microsoft.com/office/drawing/2014/main" xmlns="" val="1157294811"/>
                    </a:ext>
                  </a:extLst>
                </a:gridCol>
              </a:tblGrid>
              <a:tr h="747062"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№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Мероприятие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Ответственная организация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Организации 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со</a:t>
                      </a:r>
                      <a:r>
                        <a:rPr lang="x-none" sz="2000" dirty="0"/>
                        <a:t>-и</a:t>
                      </a:r>
                      <a:r>
                        <a:rPr lang="ru-RU" sz="2000" dirty="0" err="1"/>
                        <a:t>сполнители</a:t>
                      </a:r>
                      <a:endParaRPr lang="ru-RU" sz="2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Срок исполнения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Конкретный результат</a:t>
                      </a:r>
                      <a:endParaRPr lang="en-US" sz="2000" dirty="0"/>
                    </a:p>
                    <a:p>
                      <a:endParaRPr lang="ru-RU" sz="2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992367"/>
                  </a:ext>
                </a:extLst>
              </a:tr>
              <a:tr h="10072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Обновление состава УМО с включением представителей всех вузов, осуществляющих подготовку кадров по соответствующему направлению </a:t>
                      </a:r>
                      <a:r>
                        <a:rPr lang="ru-RU" sz="2000" dirty="0" smtClean="0"/>
                        <a:t>подготовки, </a:t>
                      </a:r>
                      <a:r>
                        <a:rPr lang="ru-RU" sz="2000" dirty="0"/>
                        <a:t>а также </a:t>
                      </a:r>
                      <a:r>
                        <a:rPr lang="ru-RU" sz="2000" dirty="0" smtClean="0"/>
                        <a:t>ГО,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работодателей, отраслевых ассоциаций, региональных палат предпринимателей (РПП), студенчества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ВУЗЫ, заинтересованные ГО, ассоциации работодателей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Декабрь 2019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Перечень вузов, работодателей,</a:t>
                      </a:r>
                      <a:r>
                        <a:rPr lang="kk-KZ" sz="2000" baseline="0" dirty="0" smtClean="0">
                          <a:latin typeface="+mn-lt"/>
                        </a:rPr>
                        <a:t> ГО, состав УМО, ассоциации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2079114"/>
                  </a:ext>
                </a:extLst>
              </a:tr>
              <a:tr h="197165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Проведение анализа рынка труда и международных трендов на выявление потребности в современных кадрах и </a:t>
                      </a:r>
                      <a:r>
                        <a:rPr lang="ru-RU" sz="2000" dirty="0" smtClean="0"/>
                        <a:t>компетенциях: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dirty="0" smtClean="0">
                          <a:latin typeface="+mn-lt"/>
                        </a:rPr>
                        <a:t>Проведение бесед, встреч, интервью </a:t>
                      </a:r>
                      <a:r>
                        <a:rPr lang="kk-KZ" sz="2000" baseline="0" dirty="0" smtClean="0">
                          <a:latin typeface="+mn-lt"/>
                        </a:rPr>
                        <a:t>с работодателями и отраслевыми ассоциациями, РПП, с представителями зарубежных работодателей</a:t>
                      </a:r>
                      <a:r>
                        <a:rPr lang="kk-KZ" sz="2000" dirty="0" smtClean="0">
                          <a:latin typeface="+mn-lt"/>
                        </a:rPr>
                        <a:t>; </a:t>
                      </a:r>
                      <a:endParaRPr lang="kk-KZ" sz="2000" dirty="0" smtClean="0">
                        <a:latin typeface="+mn-lt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dirty="0" smtClean="0">
                          <a:latin typeface="+mn-lt"/>
                        </a:rPr>
                        <a:t>Выработка</a:t>
                      </a:r>
                      <a:r>
                        <a:rPr lang="kk-KZ" sz="2000" baseline="0" dirty="0" smtClean="0">
                          <a:latin typeface="+mn-lt"/>
                        </a:rPr>
                        <a:t> рекомендации  по современным требованиям к кадрам; 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baseline="0" dirty="0" smtClean="0">
                          <a:latin typeface="+mn-lt"/>
                        </a:rPr>
                        <a:t>Проведение встреч с ГО, ассоциациями и др., для изучения рынка труда;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baseline="0" dirty="0" smtClean="0">
                          <a:latin typeface="+mn-lt"/>
                        </a:rPr>
                        <a:t>Изучение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международных</a:t>
                      </a:r>
                      <a:r>
                        <a:rPr lang="kk-KZ" sz="2000" baseline="0" dirty="0" smtClean="0">
                          <a:latin typeface="+mn-lt"/>
                        </a:rPr>
                        <a:t> стандартов  и </a:t>
                      </a:r>
                      <a:r>
                        <a:rPr lang="kk-KZ" sz="2000" baseline="0" dirty="0" smtClean="0">
                          <a:latin typeface="+mn-lt"/>
                        </a:rPr>
                        <a:t>требовании к подготовке кадров </a:t>
                      </a:r>
                      <a:r>
                        <a:rPr lang="kk-KZ" sz="2000" baseline="0" dirty="0" smtClean="0">
                          <a:latin typeface="+mn-lt"/>
                        </a:rPr>
                        <a:t>(</a:t>
                      </a:r>
                      <a:r>
                        <a:rPr lang="en-US" sz="2000" baseline="0" dirty="0" smtClean="0">
                          <a:latin typeface="+mn-lt"/>
                        </a:rPr>
                        <a:t>CISCO,</a:t>
                      </a:r>
                      <a:r>
                        <a:rPr lang="kk-KZ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</a:rPr>
                        <a:t>Google </a:t>
                      </a:r>
                      <a:r>
                        <a:rPr lang="kk-KZ" sz="2000" baseline="0" dirty="0" smtClean="0">
                          <a:latin typeface="+mn-lt"/>
                        </a:rPr>
                        <a:t>и др.)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Региональные палаты предпринимателей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Январь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Рекомендации</a:t>
                      </a:r>
                      <a:r>
                        <a:rPr lang="ru-RU" sz="2000" baseline="0" dirty="0">
                          <a:latin typeface="+mn-lt"/>
                        </a:rPr>
                        <a:t>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5738807"/>
                  </a:ext>
                </a:extLst>
              </a:tr>
              <a:tr h="12638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Проведение рабочих встреч и заседаний УМО с приглашением </a:t>
                      </a:r>
                      <a:r>
                        <a:rPr lang="ru-RU" sz="2000" dirty="0" smtClean="0"/>
                        <a:t>вузов РК, </a:t>
                      </a:r>
                      <a:r>
                        <a:rPr lang="ru-RU" sz="2000" dirty="0"/>
                        <a:t>осуществляющих подготовку кадров по соответствующему направлению </a:t>
                      </a:r>
                      <a:r>
                        <a:rPr lang="ru-RU" sz="2000" dirty="0" smtClean="0"/>
                        <a:t>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/>
                        <a:t>ВУЗЫ, заинтересованные ГО, ассоциации работодателей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Ежемесячно до июля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Рекомендации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212350"/>
                  </a:ext>
                </a:extLst>
              </a:tr>
              <a:tr h="61791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Формирование </a:t>
                      </a:r>
                      <a:r>
                        <a:rPr lang="ru-RU" sz="2000" dirty="0" smtClean="0"/>
                        <a:t>рекомендуемых систем </a:t>
                      </a:r>
                      <a:r>
                        <a:rPr lang="ru-RU" sz="2000" dirty="0"/>
                        <a:t>результатов обучения по соответствующим направлениям </a:t>
                      </a:r>
                      <a:r>
                        <a:rPr lang="ru-RU" sz="2000" dirty="0" smtClean="0"/>
                        <a:t>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/>
                        <a:t>заинтересованные ГО, ассоциации работодателей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Март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Реестр ключевых</a:t>
                      </a:r>
                      <a:r>
                        <a:rPr lang="ru-RU" sz="2000" baseline="0" dirty="0"/>
                        <a:t> результатов по направлениям 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4706678"/>
                  </a:ext>
                </a:extLst>
              </a:tr>
              <a:tr h="94866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Анализ современных методов и </a:t>
                      </a:r>
                      <a:r>
                        <a:rPr lang="ru-RU" sz="2000" dirty="0" smtClean="0"/>
                        <a:t>инновационных технологий  </a:t>
                      </a:r>
                      <a:r>
                        <a:rPr lang="ru-RU" sz="2000" dirty="0"/>
                        <a:t>обучения по соответствующим направлениям подготовки кадров и их рекомендация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ВУЗЫ, заинтересованные ГО, ассоциации работодателей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Апрель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Справка рекомендуемых методов и технологий обучения с описанием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2388222"/>
                  </a:ext>
                </a:extLst>
              </a:tr>
              <a:tr h="122374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Проведение мероприятий  с целью распространения рекомендуемых результатов обучения, применения новых методик и технологий обучения по направлениям подготовки:</a:t>
                      </a:r>
                      <a:r>
                        <a:rPr lang="ru-RU" sz="2000" baseline="0" dirty="0" smtClean="0"/>
                        <a:t>  </a:t>
                      </a:r>
                      <a:endParaRPr lang="ru-RU" sz="2000" dirty="0" smtClean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dirty="0" smtClean="0"/>
                        <a:t>проведение </a:t>
                      </a:r>
                      <a:r>
                        <a:rPr lang="ru-RU" sz="2000" dirty="0" smtClean="0"/>
                        <a:t>семинаров;</a:t>
                      </a:r>
                      <a:r>
                        <a:rPr lang="ru-RU" sz="2000" baseline="0" dirty="0" smtClean="0"/>
                        <a:t>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baseline="0" dirty="0" smtClean="0"/>
                        <a:t>проведение </a:t>
                      </a:r>
                      <a:r>
                        <a:rPr lang="ru-RU" sz="2000" dirty="0" smtClean="0"/>
                        <a:t>тренингов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и др.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-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Ежеквартально до июля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 План мероприятий и рекомендации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7175890"/>
                  </a:ext>
                </a:extLst>
              </a:tr>
              <a:tr h="51391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Проведение </a:t>
                      </a:r>
                      <a:r>
                        <a:rPr lang="ru-RU" sz="2000" dirty="0" err="1" smtClean="0"/>
                        <a:t>форсайт</a:t>
                      </a:r>
                      <a:r>
                        <a:rPr lang="ru-RU" sz="2000" dirty="0" smtClean="0"/>
                        <a:t> сессий для других вузов;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Вузы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Первое</a:t>
                      </a:r>
                      <a:r>
                        <a:rPr lang="kk-KZ" sz="2000" baseline="0" dirty="0" smtClean="0">
                          <a:latin typeface="+mn-lt"/>
                        </a:rPr>
                        <a:t> полугодие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Форсайт сессия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</a:tr>
              <a:tr h="95123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Формирование перечня рекомендуемых требований к поступающим в вузы по соответствующему направлению </a:t>
                      </a:r>
                      <a:r>
                        <a:rPr lang="ru-RU" sz="2000" dirty="0" smtClean="0"/>
                        <a:t>подготовки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вузы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Февраль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Рекомендации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1037742"/>
                  </a:ext>
                </a:extLst>
              </a:tr>
              <a:tr h="97872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9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Разработка и трансляция лучших практик и подходов   </a:t>
                      </a:r>
                      <a:r>
                        <a:rPr lang="ru-RU" sz="2000" dirty="0" err="1">
                          <a:latin typeface="+mn-lt"/>
                        </a:rPr>
                        <a:t>студентоориентированного</a:t>
                      </a:r>
                      <a:r>
                        <a:rPr lang="ru-RU" sz="2000" dirty="0">
                          <a:latin typeface="+mn-lt"/>
                        </a:rPr>
                        <a:t> обучения в рамках соответствующих направлений </a:t>
                      </a:r>
                      <a:r>
                        <a:rPr lang="ru-RU" sz="2000" dirty="0" smtClean="0">
                          <a:latin typeface="+mn-lt"/>
                        </a:rPr>
                        <a:t>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УМО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Май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 </a:t>
                      </a:r>
                      <a:r>
                        <a:rPr lang="ru-RU" sz="2000" dirty="0">
                          <a:latin typeface="+mn-lt"/>
                        </a:rPr>
                        <a:t>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2000" dirty="0">
                          <a:latin typeface="+mn-lt"/>
                        </a:rPr>
                        <a:t>Модели </a:t>
                      </a:r>
                      <a:r>
                        <a:rPr lang="ru-RU" sz="2000" dirty="0" err="1">
                          <a:latin typeface="+mn-lt"/>
                        </a:rPr>
                        <a:t>студентоориентированного</a:t>
                      </a:r>
                      <a:r>
                        <a:rPr lang="ru-RU" sz="2000" dirty="0">
                          <a:latin typeface="+mn-lt"/>
                        </a:rPr>
                        <a:t> обучения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1574538"/>
                  </a:ext>
                </a:extLst>
              </a:tr>
              <a:tr h="998807">
                <a:tc>
                  <a:txBody>
                    <a:bodyPr/>
                    <a:lstStyle/>
                    <a:p>
                      <a:r>
                        <a:rPr lang="kk-KZ" sz="2000" dirty="0" smtClean="0"/>
                        <a:t>10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Формирование подходов для развития обучения в течение всей </a:t>
                      </a:r>
                      <a:r>
                        <a:rPr lang="ru-RU" sz="2000" dirty="0" smtClean="0">
                          <a:latin typeface="+mn-lt"/>
                        </a:rPr>
                        <a:t>жизни, </a:t>
                      </a:r>
                      <a:r>
                        <a:rPr lang="ru-RU" sz="2000" dirty="0">
                          <a:latin typeface="+mn-lt"/>
                        </a:rPr>
                        <a:t>в том числе для взрослых </a:t>
                      </a:r>
                      <a:r>
                        <a:rPr lang="ru-RU" sz="2000" dirty="0" smtClean="0">
                          <a:latin typeface="+mn-lt"/>
                        </a:rPr>
                        <a:t>по соответствующим направлениям 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УМО на базе МУИТ и </a:t>
                      </a:r>
                      <a:r>
                        <a:rPr lang="ru-RU" sz="2000" dirty="0" err="1" smtClean="0"/>
                        <a:t>КарГТУ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Март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2020 </a:t>
                      </a:r>
                      <a:r>
                        <a:rPr lang="ru-RU" sz="2000" dirty="0">
                          <a:latin typeface="+mn-lt"/>
                        </a:rPr>
                        <a:t>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Концепция </a:t>
                      </a:r>
                      <a:r>
                        <a:rPr lang="ru-RU" sz="2000" dirty="0">
                          <a:latin typeface="+mn-lt"/>
                        </a:rPr>
                        <a:t>реализации </a:t>
                      </a:r>
                      <a:r>
                        <a:rPr lang="ru-RU" sz="2000" dirty="0" smtClean="0">
                          <a:latin typeface="+mn-lt"/>
                        </a:rPr>
                        <a:t>обучения в течение всей жизни</a:t>
                      </a:r>
                      <a:endParaRPr lang="ru-RU" sz="2000" dirty="0"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8966160"/>
                  </a:ext>
                </a:extLst>
              </a:tr>
            </a:tbl>
          </a:graphicData>
        </a:graphic>
      </p:graphicFrame>
      <p:pic>
        <p:nvPicPr>
          <p:cNvPr id="7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20" y="0"/>
            <a:ext cx="2327464" cy="14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4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11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676611" y="3505"/>
          <a:ext cx="2783" cy="3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80898" name="Object 11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611" y="3505"/>
                        <a:ext cx="2783" cy="3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xmlns="" id="{EF67C800-F02E-4CEB-9ED6-87CBF06325D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371299" cy="46674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defRPr/>
            </a:pPr>
            <a:endParaRPr lang="en-US" dirty="0" err="1">
              <a:solidFill>
                <a:srgbClr val="000000"/>
              </a:solidFill>
              <a:latin typeface="Segoe UI Black" panose="020B0A02040204020203" pitchFamily="34" charset="0"/>
              <a:ea typeface="ＭＳ Ｐゴシック" panose="020B0600070205080204" pitchFamily="34" charset="-128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80900" name="TextBox 150"/>
          <p:cNvSpPr txBox="1">
            <a:spLocks noChangeArrowheads="1"/>
          </p:cNvSpPr>
          <p:nvPr/>
        </p:nvSpPr>
        <p:spPr bwMode="auto">
          <a:xfrm>
            <a:off x="607580" y="504478"/>
            <a:ext cx="2813012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95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Г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а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в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н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ы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й 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с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п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о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н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т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е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л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ь</a:t>
            </a: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ru-RU" sz="2000" dirty="0">
                <a:solidFill>
                  <a:srgbClr val="000000"/>
                </a:solidFill>
                <a:ea typeface="ＭＳ Ｐゴシック"/>
              </a:rPr>
              <a:t>Шохаев О.А.</a:t>
            </a:r>
            <a:endParaRPr lang="ru-RU" sz="2000" dirty="0">
              <a:solidFill>
                <a:srgbClr val="D9D9D9"/>
              </a:solidFill>
              <a:ea typeface="ＭＳ Ｐゴシック"/>
            </a:endParaRP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Со</a:t>
            </a:r>
            <a:r>
              <a:rPr lang="x-none" sz="2000" dirty="0">
                <a:solidFill>
                  <a:srgbClr val="0065BD"/>
                </a:solidFill>
                <a:ea typeface="ＭＳ Ｐゴシック"/>
              </a:rPr>
              <a:t>-</a:t>
            </a:r>
            <a:r>
              <a:rPr lang="ru-RU" sz="2000" dirty="0">
                <a:solidFill>
                  <a:srgbClr val="0065BD"/>
                </a:solidFill>
                <a:ea typeface="ＭＳ Ｐゴシック"/>
              </a:rPr>
              <a:t>исполнители</a:t>
            </a:r>
          </a:p>
          <a:p>
            <a:pPr defTabSz="2287888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buSzPct val="100000"/>
              <a:defRPr/>
            </a:pPr>
            <a:r>
              <a:rPr lang="kk-KZ" sz="2000" dirty="0">
                <a:solidFill>
                  <a:srgbClr val="000000"/>
                </a:solidFill>
                <a:ea typeface="ＭＳ Ｐゴシック"/>
              </a:rPr>
              <a:t>УМО и Ц</a:t>
            </a:r>
            <a:r>
              <a:rPr lang="ru-RU" sz="2000" dirty="0">
                <a:solidFill>
                  <a:srgbClr val="000000"/>
                </a:solidFill>
                <a:ea typeface="ＭＳ Ｐゴシック"/>
              </a:rPr>
              <a:t>БПИАМ</a:t>
            </a:r>
            <a:endParaRPr lang="ru-RU" sz="2000" dirty="0">
              <a:solidFill>
                <a:srgbClr val="D9D9D9"/>
              </a:solidFill>
              <a:ea typeface="ＭＳ Ｐゴシック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42134D03-8849-4FCC-8A51-4DF5C0627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112714"/>
              </p:ext>
            </p:extLst>
          </p:nvPr>
        </p:nvGraphicFramePr>
        <p:xfrm>
          <a:off x="679589" y="1885279"/>
          <a:ext cx="20166939" cy="1282640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8755">
                  <a:extLst>
                    <a:ext uri="{9D8B030D-6E8A-4147-A177-3AD203B41FA5}">
                      <a16:colId xmlns:a16="http://schemas.microsoft.com/office/drawing/2014/main" xmlns="" val="4197011986"/>
                    </a:ext>
                  </a:extLst>
                </a:gridCol>
                <a:gridCol w="9145016">
                  <a:extLst>
                    <a:ext uri="{9D8B030D-6E8A-4147-A177-3AD203B41FA5}">
                      <a16:colId xmlns:a16="http://schemas.microsoft.com/office/drawing/2014/main" xmlns="" val="1313214029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11535391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3556503909"/>
                    </a:ext>
                  </a:extLst>
                </a:gridCol>
                <a:gridCol w="2111451">
                  <a:extLst>
                    <a:ext uri="{9D8B030D-6E8A-4147-A177-3AD203B41FA5}">
                      <a16:colId xmlns:a16="http://schemas.microsoft.com/office/drawing/2014/main" xmlns="" val="623792999"/>
                    </a:ext>
                  </a:extLst>
                </a:gridCol>
                <a:gridCol w="3361157">
                  <a:extLst>
                    <a:ext uri="{9D8B030D-6E8A-4147-A177-3AD203B41FA5}">
                      <a16:colId xmlns:a16="http://schemas.microsoft.com/office/drawing/2014/main" xmlns="" val="1157294811"/>
                    </a:ext>
                  </a:extLst>
                </a:gridCol>
              </a:tblGrid>
              <a:tr h="771237"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№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Мероприятие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Ответственная организация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Организации 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со</a:t>
                      </a:r>
                      <a:r>
                        <a:rPr lang="x-none" sz="2000" dirty="0"/>
                        <a:t>-и</a:t>
                      </a:r>
                      <a:r>
                        <a:rPr lang="ru-RU" sz="2000" dirty="0" err="1"/>
                        <a:t>сполнители</a:t>
                      </a:r>
                      <a:endParaRPr lang="ru-RU" sz="2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Срок исполнения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ＭＳ Ｐゴシック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Конкретный результат</a:t>
                      </a:r>
                      <a:endParaRPr lang="en-US" sz="2000" dirty="0"/>
                    </a:p>
                    <a:p>
                      <a:endParaRPr lang="ru-RU" sz="2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992367"/>
                  </a:ext>
                </a:extLst>
              </a:tr>
              <a:tr h="76494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11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Рекомендаций по разработке дополнительных образовательных программ  (</a:t>
                      </a:r>
                      <a:r>
                        <a:rPr lang="ru-RU" sz="2000" dirty="0" err="1" smtClean="0">
                          <a:latin typeface="+mn-lt"/>
                        </a:rPr>
                        <a:t>major</a:t>
                      </a:r>
                      <a:r>
                        <a:rPr lang="ru-RU" sz="2000" dirty="0" smtClean="0">
                          <a:latin typeface="+mn-lt"/>
                        </a:rPr>
                        <a:t> </a:t>
                      </a:r>
                      <a:r>
                        <a:rPr lang="ru-RU" sz="2000" dirty="0">
                          <a:latin typeface="+mn-lt"/>
                        </a:rPr>
                        <a:t>и </a:t>
                      </a:r>
                      <a:r>
                        <a:rPr lang="ru-RU" sz="2000" dirty="0" err="1">
                          <a:latin typeface="+mn-lt"/>
                        </a:rPr>
                        <a:t>minor</a:t>
                      </a:r>
                      <a:r>
                        <a:rPr lang="ru-RU" sz="2000" dirty="0">
                          <a:latin typeface="+mn-lt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Январь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Перечень рекомендаций и программы </a:t>
                      </a:r>
                      <a:r>
                        <a:rPr lang="ru-RU" sz="2000" dirty="0" err="1" smtClean="0">
                          <a:latin typeface="+mn-lt"/>
                        </a:rPr>
                        <a:t>major</a:t>
                      </a:r>
                      <a:r>
                        <a:rPr lang="ru-RU" sz="2000" dirty="0" smtClean="0">
                          <a:latin typeface="+mn-lt"/>
                        </a:rPr>
                        <a:t> и </a:t>
                      </a:r>
                      <a:r>
                        <a:rPr lang="ru-RU" sz="2000" dirty="0" err="1" smtClean="0">
                          <a:latin typeface="+mn-lt"/>
                        </a:rPr>
                        <a:t>minor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2079114"/>
                  </a:ext>
                </a:extLst>
              </a:tr>
              <a:tr h="68341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12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Формирование рекомендаций по оценке учебных достижений</a:t>
                      </a:r>
                      <a:r>
                        <a:rPr lang="kk-KZ" sz="2000" baseline="0" dirty="0" smtClean="0">
                          <a:latin typeface="+mn-lt"/>
                        </a:rPr>
                        <a:t> обучающихся по соответствущим направлениям подготовки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Вузы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Январь 2020 года</a:t>
                      </a:r>
                      <a:endParaRPr lang="ru-RU" sz="2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Перечень рекомендаций 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5738807"/>
                  </a:ext>
                </a:extLst>
              </a:tr>
              <a:tr h="66081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13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aseline="0" dirty="0" smtClean="0">
                          <a:latin typeface="+mn-lt"/>
                        </a:rPr>
                        <a:t>Разработка рекомендаций </a:t>
                      </a:r>
                      <a:r>
                        <a:rPr lang="ru-RU" sz="2000" baseline="0" dirty="0" smtClean="0">
                          <a:latin typeface="+mn-lt"/>
                        </a:rPr>
                        <a:t>по </a:t>
                      </a:r>
                      <a:r>
                        <a:rPr lang="ru-RU" sz="2000" dirty="0" smtClean="0">
                          <a:latin typeface="+mn-lt"/>
                        </a:rPr>
                        <a:t>прохождению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обучающимися </a:t>
                      </a:r>
                      <a:r>
                        <a:rPr lang="ru-RU" sz="2000" dirty="0">
                          <a:latin typeface="+mn-lt"/>
                        </a:rPr>
                        <a:t>профессиональной </a:t>
                      </a:r>
                      <a:r>
                        <a:rPr lang="ru-RU" sz="2000" dirty="0" smtClean="0">
                          <a:latin typeface="+mn-lt"/>
                        </a:rPr>
                        <a:t>практики по соответствующим направлениям</a:t>
                      </a:r>
                      <a:r>
                        <a:rPr lang="kk-KZ" sz="2000" dirty="0" smtClean="0">
                          <a:latin typeface="+mn-lt"/>
                        </a:rPr>
                        <a:t>: </a:t>
                      </a:r>
                      <a:endParaRPr lang="kk-KZ" sz="2000" dirty="0" smtClean="0">
                        <a:latin typeface="+mn-lt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dirty="0" smtClean="0">
                          <a:latin typeface="+mn-lt"/>
                        </a:rPr>
                        <a:t>по определению баз практики;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dirty="0" smtClean="0">
                          <a:latin typeface="+mn-lt"/>
                        </a:rPr>
                        <a:t>по содержанию;</a:t>
                      </a:r>
                      <a:r>
                        <a:rPr lang="kk-KZ" sz="2000" baseline="0" dirty="0" smtClean="0">
                          <a:latin typeface="+mn-lt"/>
                        </a:rPr>
                        <a:t> 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baseline="0" dirty="0" smtClean="0">
                          <a:latin typeface="+mn-lt"/>
                        </a:rPr>
                        <a:t>по объему;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sz="2000" baseline="0" dirty="0" smtClean="0">
                          <a:latin typeface="+mn-lt"/>
                        </a:rPr>
                        <a:t>по </a:t>
                      </a:r>
                      <a:r>
                        <a:rPr lang="kk-KZ" sz="2000" dirty="0" smtClean="0">
                          <a:latin typeface="+mn-lt"/>
                        </a:rPr>
                        <a:t>видам и др.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Январь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Перечень рекомендаций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212350"/>
                  </a:ext>
                </a:extLst>
              </a:tr>
              <a:tr h="68258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14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Выработка рекомендаций  по созданию инклюзивной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среды по соответствующим направлениям подготовки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latin typeface="+mn-lt"/>
                        </a:rPr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+mn-lt"/>
                        </a:rPr>
                        <a:t>Республиканский ресурсный центр по развитию инклюзивного образования, вузы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+mn-lt"/>
                        </a:rPr>
                        <a:t>Февраль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</a:rPr>
                        <a:t>Перечень рекомендаций</a:t>
                      </a:r>
                      <a:r>
                        <a:rPr lang="ru-RU" sz="2000" baseline="0" dirty="0">
                          <a:latin typeface="+mn-lt"/>
                        </a:rPr>
                        <a:t> </a:t>
                      </a:r>
                      <a:endParaRPr lang="ru-RU" sz="200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4706678"/>
                  </a:ext>
                </a:extLst>
              </a:tr>
              <a:tr h="97935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15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Проведение анализа по обеспеченности вузов учебниками и учебно-методической литературой по соответствующему направлению подготовки кадров,  в том числе  по языку обучения и году выпуска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УМО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Февраль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Аналитическая справка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2388222"/>
                  </a:ext>
                </a:extLst>
              </a:tr>
              <a:tr h="9556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16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Формирование требований к разработке учебников и учебно-методической </a:t>
                      </a:r>
                      <a:r>
                        <a:rPr lang="ru-RU" sz="2000" dirty="0" smtClean="0">
                          <a:latin typeface="+mn-lt"/>
                        </a:rPr>
                        <a:t>литературы :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dirty="0" smtClean="0">
                          <a:latin typeface="+mn-lt"/>
                        </a:rPr>
                        <a:t>по технической части;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dirty="0" smtClean="0">
                          <a:latin typeface="+mn-lt"/>
                        </a:rPr>
                        <a:t>по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структуре</a:t>
                      </a:r>
                      <a:r>
                        <a:rPr lang="ru-RU" sz="2000" baseline="0" dirty="0" smtClean="0">
                          <a:latin typeface="+mn-lt"/>
                        </a:rPr>
                        <a:t>;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baseline="0" dirty="0" smtClean="0">
                          <a:latin typeface="+mn-lt"/>
                        </a:rPr>
                        <a:t>по объему; 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ru-RU" sz="2000" baseline="0" dirty="0" smtClean="0">
                          <a:latin typeface="+mn-lt"/>
                        </a:rPr>
                        <a:t>количество страниц и др.;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КазНУ</a:t>
                      </a:r>
                      <a:r>
                        <a:rPr lang="ru-RU" sz="2000" dirty="0" smtClean="0"/>
                        <a:t> им. аль-</a:t>
                      </a:r>
                      <a:r>
                        <a:rPr lang="ru-RU" sz="2000" dirty="0" err="1" smtClean="0"/>
                        <a:t>Фараби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вузы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Февраль</a:t>
                      </a:r>
                      <a:r>
                        <a:rPr lang="ru-RU" sz="2000" baseline="0" dirty="0" smtClean="0">
                          <a:latin typeface="+mn-lt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</a:rPr>
                        <a:t>2020 </a:t>
                      </a:r>
                      <a:r>
                        <a:rPr lang="ru-RU" sz="2000" dirty="0">
                          <a:latin typeface="+mn-lt"/>
                        </a:rPr>
                        <a:t>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Перечень </a:t>
                      </a:r>
                      <a:r>
                        <a:rPr lang="ru-RU" sz="2000" dirty="0" smtClean="0"/>
                        <a:t>требований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7175890"/>
                  </a:ext>
                </a:extLst>
              </a:tr>
              <a:tr h="10184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17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Формирование тематического плана </a:t>
                      </a:r>
                      <a:r>
                        <a:rPr lang="ru-RU" sz="2000" dirty="0" smtClean="0">
                          <a:latin typeface="+mn-lt"/>
                        </a:rPr>
                        <a:t>изданий, необходимых </a:t>
                      </a:r>
                      <a:r>
                        <a:rPr lang="ru-RU" sz="2000" dirty="0">
                          <a:latin typeface="+mn-lt"/>
                        </a:rPr>
                        <a:t>учебников и  учебно-методической литературы по соответствующему направлению подготовки кадров для </a:t>
                      </a:r>
                      <a:r>
                        <a:rPr lang="ru-RU" sz="2000" dirty="0" smtClean="0">
                          <a:latin typeface="+mn-lt"/>
                        </a:rPr>
                        <a:t>дальнейшей разработки (на</a:t>
                      </a:r>
                      <a:r>
                        <a:rPr lang="ru-RU" sz="2000" baseline="0" dirty="0" smtClean="0">
                          <a:latin typeface="+mn-lt"/>
                        </a:rPr>
                        <a:t> 3 года</a:t>
                      </a:r>
                      <a:r>
                        <a:rPr lang="ru-RU" sz="2000" dirty="0" smtClean="0">
                          <a:latin typeface="+mn-lt"/>
                        </a:rPr>
                        <a:t>)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Январь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Тематический план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1037742"/>
                  </a:ext>
                </a:extLst>
              </a:tr>
              <a:tr h="97935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18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Составление базы разработчиков и авторских коллективов для разработки учебников и учебно-методической литературы по соответствующему направлению подготовки кадров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вузы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Февраль 2020 </a:t>
                      </a:r>
                      <a:r>
                        <a:rPr lang="ru-RU" sz="2000" dirty="0"/>
                        <a:t>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Перечень разработчиков и авторского коллектива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1574538"/>
                  </a:ext>
                </a:extLst>
              </a:tr>
              <a:tr h="663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19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Мониторинг образовательных программ вузов с целью выявления траектории обучения в вузах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УМО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вузы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Январь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Аналитическая справка с рекомендациями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8966160"/>
                  </a:ext>
                </a:extLst>
              </a:tr>
              <a:tr h="638665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+mn-lt"/>
                        </a:rPr>
                        <a:t>20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+mn-lt"/>
                        </a:rPr>
                        <a:t>Разработка единой методики</a:t>
                      </a:r>
                      <a:r>
                        <a:rPr lang="kk-KZ" sz="2000" baseline="0" dirty="0" smtClean="0">
                          <a:latin typeface="+mn-lt"/>
                        </a:rPr>
                        <a:t> преподавания английского языка</a:t>
                      </a:r>
                      <a:endParaRPr lang="ru-RU" sz="2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/>
                        <a:t>УМО на базе КазУМОиМЯ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/>
                        <a:t>СДУ, КБТУ, УМБ, КИМЕП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/>
                        <a:t>Февраль 2020 года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Перечень рекомендаций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3689">
                <a:tc>
                  <a:txBody>
                    <a:bodyPr/>
                    <a:lstStyle/>
                    <a:p>
                      <a:pPr marL="0" marR="0" indent="0" algn="l" defTabSz="156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+mn-lt"/>
                        </a:rPr>
                        <a:t>21</a:t>
                      </a:r>
                      <a:endParaRPr lang="ru-RU" sz="2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Создание и </a:t>
                      </a:r>
                      <a:r>
                        <a:rPr lang="kk-KZ" sz="2000" dirty="0" smtClean="0"/>
                        <a:t>сопровождение</a:t>
                      </a:r>
                      <a:r>
                        <a:rPr lang="kk-KZ" sz="2000" baseline="0" dirty="0" smtClean="0"/>
                        <a:t> страницы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/>
                        <a:t>специального портала УМО, </a:t>
                      </a:r>
                      <a:r>
                        <a:rPr lang="ru-RU" sz="2000" dirty="0" smtClean="0"/>
                        <a:t> доступного </a:t>
                      </a:r>
                      <a:r>
                        <a:rPr lang="ru-RU" sz="2000" dirty="0"/>
                        <a:t>для вузов и работодателей с целью обмена предложениями и рекомендациями работодателей и </a:t>
                      </a:r>
                      <a:r>
                        <a:rPr lang="ru-RU" sz="2000" dirty="0" smtClean="0"/>
                        <a:t>вузов, опубликования отчетов встреч и др.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-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Январь 2020 года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</a:rPr>
                        <a:t>Сайт</a:t>
                      </a:r>
                      <a:r>
                        <a:rPr lang="ru-RU" sz="2000" baseline="0" dirty="0">
                          <a:latin typeface="+mn-lt"/>
                        </a:rPr>
                        <a:t> или портал  на базе каждого УМО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Users\i.abilmazhinova\Desktop\projektnyj_ofis_(logotip)1_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20" y="0"/>
            <a:ext cx="2327464" cy="14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52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j1fW6YbSyaQ5HzV2W5Y4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j1fW6YbSyaQ5HzV2W5Y4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rcapUTVQFyESy2vCPZu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xkyZ7TGfEaUls7Pdxskm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3986</TotalTime>
  <Words>1476</Words>
  <Application>Microsoft Office PowerPoint</Application>
  <PresentationFormat>Произвольный</PresentationFormat>
  <Paragraphs>269</Paragraphs>
  <Slides>6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Трансформация УМО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Жакибеков Ержан Тукенович</dc:creator>
  <cp:lastModifiedBy>Шохаев Олжас Абжалилулы</cp:lastModifiedBy>
  <cp:revision>380</cp:revision>
  <cp:lastPrinted>2019-12-20T12:10:44Z</cp:lastPrinted>
  <dcterms:created xsi:type="dcterms:W3CDTF">2017-05-01T05:39:53Z</dcterms:created>
  <dcterms:modified xsi:type="dcterms:W3CDTF">2019-12-20T12:38:51Z</dcterms:modified>
</cp:coreProperties>
</file>