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1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70D44-1199-465A-85AF-55E6202209BB}" type="doc">
      <dgm:prSet loTypeId="urn:microsoft.com/office/officeart/2005/8/layout/chevron2" loCatId="list" qsTypeId="urn:microsoft.com/office/officeart/2005/8/quickstyle/3d3" qsCatId="3D" csTypeId="urn:microsoft.com/office/officeart/2005/8/colors/accent0_3" csCatId="mainScheme" phldr="1"/>
      <dgm:spPr/>
      <dgm:t>
        <a:bodyPr/>
        <a:lstStyle/>
        <a:p>
          <a:endParaRPr lang="ru-RU"/>
        </a:p>
      </dgm:t>
    </dgm:pt>
    <dgm:pt modelId="{211ABB0C-A4EF-4EC8-AAEB-C0C6BB392F0D}">
      <dgm:prSet phldrT="[Текст]" custT="1"/>
      <dgm:spPr/>
      <dgm:t>
        <a:bodyPr/>
        <a:lstStyle/>
        <a:p>
          <a:r>
            <a:rPr lang="kk-KZ" sz="2800" b="1" i="1" dirty="0" smtClean="0">
              <a:latin typeface="Times New Roman" pitchFamily="18" charset="0"/>
              <a:cs typeface="Times New Roman" pitchFamily="18" charset="0"/>
            </a:rPr>
            <a:t>Кім?</a:t>
          </a:r>
          <a:endParaRPr lang="ru-RU" sz="2800" b="1" i="1" dirty="0">
            <a:solidFill>
              <a:schemeClr val="bg1"/>
            </a:solidFill>
            <a:latin typeface="Times New Roman" pitchFamily="18" charset="0"/>
            <a:cs typeface="Times New Roman" pitchFamily="18" charset="0"/>
          </a:endParaRPr>
        </a:p>
      </dgm:t>
    </dgm:pt>
    <dgm:pt modelId="{91353C16-4079-4B98-A554-355F87EAC3CC}" type="parTrans" cxnId="{5BF36FFE-DEA1-4E98-874B-1C0642036D5F}">
      <dgm:prSet/>
      <dgm:spPr/>
      <dgm:t>
        <a:bodyPr/>
        <a:lstStyle/>
        <a:p>
          <a:endParaRPr lang="ru-RU"/>
        </a:p>
      </dgm:t>
    </dgm:pt>
    <dgm:pt modelId="{03D966F0-2680-4CB0-B4F6-B1FA4604247D}" type="sibTrans" cxnId="{5BF36FFE-DEA1-4E98-874B-1C0642036D5F}">
      <dgm:prSet/>
      <dgm:spPr/>
      <dgm:t>
        <a:bodyPr/>
        <a:lstStyle/>
        <a:p>
          <a:endParaRPr lang="ru-RU"/>
        </a:p>
      </dgm:t>
    </dgm:pt>
    <dgm:pt modelId="{E806BA9F-F4A8-4D54-B10F-B34FE8A3BDDB}">
      <dgm:prSet phldrT="[Текст]" custT="1"/>
      <dgm:spPr/>
      <dgm:t>
        <a:bodyPr/>
        <a:lstStyle/>
        <a:p>
          <a:r>
            <a:rPr lang="ru-RU" sz="1200" b="1" i="1" noProof="1" smtClean="0">
              <a:latin typeface="Times New Roman" pitchFamily="18" charset="0"/>
              <a:cs typeface="Times New Roman" pitchFamily="18" charset="0"/>
            </a:rPr>
            <a:t>Қазақтың мемлекеттік, саяси және қоғам қайраткері, ұлт-азаттық және Алаш партиясының жетекшісі, Алашорда автономиялы үкіметінің төрағасы, публицист, ғалым, аудармашы</a:t>
          </a:r>
          <a:endParaRPr lang="ru-RU" sz="1200" b="1" i="1" noProof="1">
            <a:latin typeface="Times New Roman" pitchFamily="18" charset="0"/>
            <a:cs typeface="Times New Roman" pitchFamily="18" charset="0"/>
          </a:endParaRPr>
        </a:p>
      </dgm:t>
    </dgm:pt>
    <dgm:pt modelId="{DE288DA4-65D8-4267-AAD1-150EF38ECAFA}" type="parTrans" cxnId="{AED214FD-A61B-4E76-AB80-39BCD01DCEF9}">
      <dgm:prSet/>
      <dgm:spPr/>
      <dgm:t>
        <a:bodyPr/>
        <a:lstStyle/>
        <a:p>
          <a:endParaRPr lang="ru-RU"/>
        </a:p>
      </dgm:t>
    </dgm:pt>
    <dgm:pt modelId="{2CA54EE3-05B1-4278-AD26-9B3851567BA5}" type="sibTrans" cxnId="{AED214FD-A61B-4E76-AB80-39BCD01DCEF9}">
      <dgm:prSet/>
      <dgm:spPr/>
      <dgm:t>
        <a:bodyPr/>
        <a:lstStyle/>
        <a:p>
          <a:endParaRPr lang="ru-RU"/>
        </a:p>
      </dgm:t>
    </dgm:pt>
    <dgm:pt modelId="{CB69D239-629C-4DC5-BDFF-2D5F679524EE}">
      <dgm:prSet phldrT="[Текст]" custT="1"/>
      <dgm:spPr/>
      <dgm:t>
        <a:bodyPr/>
        <a:lstStyle/>
        <a:p>
          <a:r>
            <a:rPr lang="kk-KZ" sz="2800" b="1" i="1" dirty="0" smtClean="0">
              <a:latin typeface="Times New Roman" pitchFamily="18" charset="0"/>
              <a:cs typeface="Times New Roman" pitchFamily="18" charset="0"/>
            </a:rPr>
            <a:t>Тегі</a:t>
          </a:r>
          <a:endParaRPr lang="ru-RU" sz="2800" b="1" i="1" dirty="0">
            <a:latin typeface="Times New Roman" pitchFamily="18" charset="0"/>
            <a:cs typeface="Times New Roman" pitchFamily="18" charset="0"/>
          </a:endParaRPr>
        </a:p>
      </dgm:t>
    </dgm:pt>
    <dgm:pt modelId="{EC5A3CE2-FFDB-4EF4-806D-8A5EA6B29EAF}" type="parTrans" cxnId="{445233AB-1772-406E-9D7C-1DE7AFFC30F4}">
      <dgm:prSet/>
      <dgm:spPr/>
      <dgm:t>
        <a:bodyPr/>
        <a:lstStyle/>
        <a:p>
          <a:endParaRPr lang="ru-RU"/>
        </a:p>
      </dgm:t>
    </dgm:pt>
    <dgm:pt modelId="{F724A538-8F7A-47E2-A542-84956D7EDE65}" type="sibTrans" cxnId="{445233AB-1772-406E-9D7C-1DE7AFFC30F4}">
      <dgm:prSet/>
      <dgm:spPr/>
      <dgm:t>
        <a:bodyPr/>
        <a:lstStyle/>
        <a:p>
          <a:endParaRPr lang="ru-RU"/>
        </a:p>
      </dgm:t>
    </dgm:pt>
    <dgm:pt modelId="{66E94050-3288-4C42-A432-13873B35F2A0}">
      <dgm:prSet phldrT="[Текст]" custT="1"/>
      <dgm:spPr/>
      <dgm:t>
        <a:bodyPr/>
        <a:lstStyle/>
        <a:p>
          <a:r>
            <a:rPr lang="ru-RU" sz="1200" b="1" i="1" noProof="1" smtClean="0">
              <a:latin typeface="Times New Roman" pitchFamily="18" charset="0"/>
              <a:cs typeface="Times New Roman" pitchFamily="18" charset="0"/>
            </a:rPr>
            <a:t>Ата тегі Шыңғыс ханның үлкен ұлы Жошыдан тарайтын төре тұқымы. Арғы атасы атақты Сұлтан Барақ. Қазақтың соңғы хандарының бірі Бөкей осы Сұлтан Барақтың баласы. Бөкейден Батыр, одан Мырзатай, одан Әлиханның әкесі Нұрмұхамед.</a:t>
          </a:r>
          <a:endParaRPr lang="ru-RU" sz="1200" b="1" i="1" noProof="1">
            <a:latin typeface="Times New Roman" pitchFamily="18" charset="0"/>
            <a:cs typeface="Times New Roman" pitchFamily="18" charset="0"/>
          </a:endParaRPr>
        </a:p>
      </dgm:t>
    </dgm:pt>
    <dgm:pt modelId="{BD0C97EA-4E8E-48D1-90AD-0E600E7B904E}" type="parTrans" cxnId="{48299148-B5CC-41A1-A65D-10D26ADC4D15}">
      <dgm:prSet/>
      <dgm:spPr/>
      <dgm:t>
        <a:bodyPr/>
        <a:lstStyle/>
        <a:p>
          <a:endParaRPr lang="ru-RU"/>
        </a:p>
      </dgm:t>
    </dgm:pt>
    <dgm:pt modelId="{D062934D-1C1D-4FC7-896F-A03D6E6B9E7C}" type="sibTrans" cxnId="{48299148-B5CC-41A1-A65D-10D26ADC4D15}">
      <dgm:prSet/>
      <dgm:spPr/>
      <dgm:t>
        <a:bodyPr/>
        <a:lstStyle/>
        <a:p>
          <a:endParaRPr lang="ru-RU"/>
        </a:p>
      </dgm:t>
    </dgm:pt>
    <dgm:pt modelId="{919E5DEE-1211-4C78-BB26-8D5A95D90F96}">
      <dgm:prSet phldrT="[Текст]" custT="1"/>
      <dgm:spPr/>
      <dgm:t>
        <a:bodyPr/>
        <a:lstStyle/>
        <a:p>
          <a:r>
            <a:rPr lang="kk-KZ" sz="2400" b="1" i="1" dirty="0" smtClean="0">
              <a:latin typeface="Times New Roman" pitchFamily="18" charset="0"/>
              <a:cs typeface="Times New Roman" pitchFamily="18" charset="0"/>
            </a:rPr>
            <a:t>Білімі</a:t>
          </a:r>
          <a:endParaRPr lang="ru-RU" sz="2400" b="1" i="1" dirty="0">
            <a:latin typeface="Times New Roman" pitchFamily="18" charset="0"/>
            <a:cs typeface="Times New Roman" pitchFamily="18" charset="0"/>
          </a:endParaRPr>
        </a:p>
      </dgm:t>
    </dgm:pt>
    <dgm:pt modelId="{9C6DBBE6-D4D2-44D1-97B2-1921E19BC039}" type="parTrans" cxnId="{1FB1F1A7-B415-491E-A808-9C027D9BEE3E}">
      <dgm:prSet/>
      <dgm:spPr/>
      <dgm:t>
        <a:bodyPr/>
        <a:lstStyle/>
        <a:p>
          <a:endParaRPr lang="ru-RU"/>
        </a:p>
      </dgm:t>
    </dgm:pt>
    <dgm:pt modelId="{CF596387-5045-4C86-AAA5-C2D9F1457E88}" type="sibTrans" cxnId="{1FB1F1A7-B415-491E-A808-9C027D9BEE3E}">
      <dgm:prSet/>
      <dgm:spPr/>
      <dgm:t>
        <a:bodyPr/>
        <a:lstStyle/>
        <a:p>
          <a:endParaRPr lang="ru-RU"/>
        </a:p>
      </dgm:t>
    </dgm:pt>
    <dgm:pt modelId="{450F9222-32F7-4017-BACB-5D018C3030EF}">
      <dgm:prSet phldrT="[Текст]" custT="1"/>
      <dgm:spPr/>
      <dgm:t>
        <a:bodyPr/>
        <a:lstStyle/>
        <a:p>
          <a:r>
            <a:rPr lang="ru-RU" sz="1200" b="1" i="1" noProof="1" smtClean="0">
              <a:latin typeface="Times New Roman" pitchFamily="18" charset="0"/>
              <a:cs typeface="Times New Roman" pitchFamily="18" charset="0"/>
            </a:rPr>
            <a:t>Омбы техникалық училищесі</a:t>
          </a:r>
          <a:br>
            <a:rPr lang="ru-RU" sz="1200" b="1" i="1" noProof="1" smtClean="0">
              <a:latin typeface="Times New Roman" pitchFamily="18" charset="0"/>
              <a:cs typeface="Times New Roman" pitchFamily="18" charset="0"/>
            </a:rPr>
          </a:br>
          <a:r>
            <a:rPr lang="ru-RU" sz="1200" b="1" i="1" noProof="1" smtClean="0">
              <a:latin typeface="Times New Roman" pitchFamily="18" charset="0"/>
              <a:cs typeface="Times New Roman" pitchFamily="18" charset="0"/>
            </a:rPr>
            <a:t>Орман шаруашылығы институты (Санкт-Петербург)</a:t>
          </a:r>
          <a:endParaRPr lang="ru-RU" sz="1200" b="1" i="1" noProof="1">
            <a:latin typeface="Times New Roman" pitchFamily="18" charset="0"/>
            <a:cs typeface="Times New Roman" pitchFamily="18" charset="0"/>
          </a:endParaRPr>
        </a:p>
      </dgm:t>
    </dgm:pt>
    <dgm:pt modelId="{3B6264DA-D226-4F42-A750-A89427634514}" type="sibTrans" cxnId="{31524360-C4F3-45B4-B36B-DC185A859C19}">
      <dgm:prSet/>
      <dgm:spPr/>
      <dgm:t>
        <a:bodyPr/>
        <a:lstStyle/>
        <a:p>
          <a:endParaRPr lang="ru-RU"/>
        </a:p>
      </dgm:t>
    </dgm:pt>
    <dgm:pt modelId="{81A55C36-3A17-455B-A7C1-39511FE6A0BF}" type="parTrans" cxnId="{31524360-C4F3-45B4-B36B-DC185A859C19}">
      <dgm:prSet/>
      <dgm:spPr/>
      <dgm:t>
        <a:bodyPr/>
        <a:lstStyle/>
        <a:p>
          <a:endParaRPr lang="ru-RU"/>
        </a:p>
      </dgm:t>
    </dgm:pt>
    <dgm:pt modelId="{A67203AE-64F6-4CF1-91BC-785DCA9B1CF2}" type="pres">
      <dgm:prSet presAssocID="{C8A70D44-1199-465A-85AF-55E6202209BB}" presName="linearFlow" presStyleCnt="0">
        <dgm:presLayoutVars>
          <dgm:dir/>
          <dgm:animLvl val="lvl"/>
          <dgm:resizeHandles val="exact"/>
        </dgm:presLayoutVars>
      </dgm:prSet>
      <dgm:spPr/>
      <dgm:t>
        <a:bodyPr/>
        <a:lstStyle/>
        <a:p>
          <a:endParaRPr lang="ru-RU"/>
        </a:p>
      </dgm:t>
    </dgm:pt>
    <dgm:pt modelId="{99D88F53-C73D-439F-84AA-49AB4E606D3A}" type="pres">
      <dgm:prSet presAssocID="{211ABB0C-A4EF-4EC8-AAEB-C0C6BB392F0D}" presName="composite" presStyleCnt="0"/>
      <dgm:spPr/>
    </dgm:pt>
    <dgm:pt modelId="{6171A5DA-86C0-4790-A3FA-F38746F8D373}" type="pres">
      <dgm:prSet presAssocID="{211ABB0C-A4EF-4EC8-AAEB-C0C6BB392F0D}" presName="parentText" presStyleLbl="alignNode1" presStyleIdx="0" presStyleCnt="3">
        <dgm:presLayoutVars>
          <dgm:chMax val="1"/>
          <dgm:bulletEnabled val="1"/>
        </dgm:presLayoutVars>
      </dgm:prSet>
      <dgm:spPr/>
      <dgm:t>
        <a:bodyPr/>
        <a:lstStyle/>
        <a:p>
          <a:endParaRPr lang="ru-RU"/>
        </a:p>
      </dgm:t>
    </dgm:pt>
    <dgm:pt modelId="{E1A0FC49-8454-4363-AE3E-982A696B7204}" type="pres">
      <dgm:prSet presAssocID="{211ABB0C-A4EF-4EC8-AAEB-C0C6BB392F0D}" presName="descendantText" presStyleLbl="alignAcc1" presStyleIdx="0" presStyleCnt="3" custLinFactNeighborX="-143" custLinFactNeighborY="8976">
        <dgm:presLayoutVars>
          <dgm:bulletEnabled val="1"/>
        </dgm:presLayoutVars>
      </dgm:prSet>
      <dgm:spPr/>
      <dgm:t>
        <a:bodyPr/>
        <a:lstStyle/>
        <a:p>
          <a:endParaRPr lang="ru-RU"/>
        </a:p>
      </dgm:t>
    </dgm:pt>
    <dgm:pt modelId="{23FCCB96-9FCB-4DA1-AB8E-2FE8C1B9FBB4}" type="pres">
      <dgm:prSet presAssocID="{03D966F0-2680-4CB0-B4F6-B1FA4604247D}" presName="sp" presStyleCnt="0"/>
      <dgm:spPr/>
    </dgm:pt>
    <dgm:pt modelId="{D14F64E3-B763-4DB0-8BDA-2B6E1903171F}" type="pres">
      <dgm:prSet presAssocID="{CB69D239-629C-4DC5-BDFF-2D5F679524EE}" presName="composite" presStyleCnt="0"/>
      <dgm:spPr/>
    </dgm:pt>
    <dgm:pt modelId="{04A29176-280D-45ED-9404-6FE45C325393}" type="pres">
      <dgm:prSet presAssocID="{CB69D239-629C-4DC5-BDFF-2D5F679524EE}" presName="parentText" presStyleLbl="alignNode1" presStyleIdx="1" presStyleCnt="3" custLinFactNeighborX="0" custLinFactNeighborY="1303">
        <dgm:presLayoutVars>
          <dgm:chMax val="1"/>
          <dgm:bulletEnabled val="1"/>
        </dgm:presLayoutVars>
      </dgm:prSet>
      <dgm:spPr/>
      <dgm:t>
        <a:bodyPr/>
        <a:lstStyle/>
        <a:p>
          <a:endParaRPr lang="ru-RU"/>
        </a:p>
      </dgm:t>
    </dgm:pt>
    <dgm:pt modelId="{380F17CC-6443-4860-8EDD-A5D2F405F445}" type="pres">
      <dgm:prSet presAssocID="{CB69D239-629C-4DC5-BDFF-2D5F679524EE}" presName="descendantText" presStyleLbl="alignAcc1" presStyleIdx="1" presStyleCnt="3" custScaleY="100000">
        <dgm:presLayoutVars>
          <dgm:bulletEnabled val="1"/>
        </dgm:presLayoutVars>
      </dgm:prSet>
      <dgm:spPr/>
      <dgm:t>
        <a:bodyPr/>
        <a:lstStyle/>
        <a:p>
          <a:endParaRPr lang="ru-RU"/>
        </a:p>
      </dgm:t>
    </dgm:pt>
    <dgm:pt modelId="{EC782BC0-95C8-449B-BB42-153FAE5FD07C}" type="pres">
      <dgm:prSet presAssocID="{F724A538-8F7A-47E2-A542-84956D7EDE65}" presName="sp" presStyleCnt="0"/>
      <dgm:spPr/>
    </dgm:pt>
    <dgm:pt modelId="{FD8A043E-0C78-4E83-9B41-60E304E43489}" type="pres">
      <dgm:prSet presAssocID="{919E5DEE-1211-4C78-BB26-8D5A95D90F96}" presName="composite" presStyleCnt="0"/>
      <dgm:spPr/>
    </dgm:pt>
    <dgm:pt modelId="{A91CAC81-256E-4F85-B80E-7CA27729AB61}" type="pres">
      <dgm:prSet presAssocID="{919E5DEE-1211-4C78-BB26-8D5A95D90F96}" presName="parentText" presStyleLbl="alignNode1" presStyleIdx="2" presStyleCnt="3">
        <dgm:presLayoutVars>
          <dgm:chMax val="1"/>
          <dgm:bulletEnabled val="1"/>
        </dgm:presLayoutVars>
      </dgm:prSet>
      <dgm:spPr/>
      <dgm:t>
        <a:bodyPr/>
        <a:lstStyle/>
        <a:p>
          <a:endParaRPr lang="ru-RU"/>
        </a:p>
      </dgm:t>
    </dgm:pt>
    <dgm:pt modelId="{3F8C37C3-D751-43C1-AE10-1478FD674A3C}" type="pres">
      <dgm:prSet presAssocID="{919E5DEE-1211-4C78-BB26-8D5A95D90F96}" presName="descendantText" presStyleLbl="alignAcc1" presStyleIdx="2" presStyleCnt="3">
        <dgm:presLayoutVars>
          <dgm:bulletEnabled val="1"/>
        </dgm:presLayoutVars>
      </dgm:prSet>
      <dgm:spPr/>
      <dgm:t>
        <a:bodyPr/>
        <a:lstStyle/>
        <a:p>
          <a:endParaRPr lang="ru-RU"/>
        </a:p>
      </dgm:t>
    </dgm:pt>
  </dgm:ptLst>
  <dgm:cxnLst>
    <dgm:cxn modelId="{AED214FD-A61B-4E76-AB80-39BCD01DCEF9}" srcId="{211ABB0C-A4EF-4EC8-AAEB-C0C6BB392F0D}" destId="{E806BA9F-F4A8-4D54-B10F-B34FE8A3BDDB}" srcOrd="0" destOrd="0" parTransId="{DE288DA4-65D8-4267-AAD1-150EF38ECAFA}" sibTransId="{2CA54EE3-05B1-4278-AD26-9B3851567BA5}"/>
    <dgm:cxn modelId="{9AC6767B-DF34-4CE6-9CE3-12E8426DAD4B}" type="presOf" srcId="{E806BA9F-F4A8-4D54-B10F-B34FE8A3BDDB}" destId="{E1A0FC49-8454-4363-AE3E-982A696B7204}" srcOrd="0" destOrd="0" presId="urn:microsoft.com/office/officeart/2005/8/layout/chevron2"/>
    <dgm:cxn modelId="{8D713F79-7578-490C-B8C8-386C050E176E}" type="presOf" srcId="{211ABB0C-A4EF-4EC8-AAEB-C0C6BB392F0D}" destId="{6171A5DA-86C0-4790-A3FA-F38746F8D373}" srcOrd="0" destOrd="0" presId="urn:microsoft.com/office/officeart/2005/8/layout/chevron2"/>
    <dgm:cxn modelId="{48299148-B5CC-41A1-A65D-10D26ADC4D15}" srcId="{CB69D239-629C-4DC5-BDFF-2D5F679524EE}" destId="{66E94050-3288-4C42-A432-13873B35F2A0}" srcOrd="0" destOrd="0" parTransId="{BD0C97EA-4E8E-48D1-90AD-0E600E7B904E}" sibTransId="{D062934D-1C1D-4FC7-896F-A03D6E6B9E7C}"/>
    <dgm:cxn modelId="{1FB1F1A7-B415-491E-A808-9C027D9BEE3E}" srcId="{C8A70D44-1199-465A-85AF-55E6202209BB}" destId="{919E5DEE-1211-4C78-BB26-8D5A95D90F96}" srcOrd="2" destOrd="0" parTransId="{9C6DBBE6-D4D2-44D1-97B2-1921E19BC039}" sibTransId="{CF596387-5045-4C86-AAA5-C2D9F1457E88}"/>
    <dgm:cxn modelId="{5BF36FFE-DEA1-4E98-874B-1C0642036D5F}" srcId="{C8A70D44-1199-465A-85AF-55E6202209BB}" destId="{211ABB0C-A4EF-4EC8-AAEB-C0C6BB392F0D}" srcOrd="0" destOrd="0" parTransId="{91353C16-4079-4B98-A554-355F87EAC3CC}" sibTransId="{03D966F0-2680-4CB0-B4F6-B1FA4604247D}"/>
    <dgm:cxn modelId="{D313F9C3-2A13-4635-9923-5341EB691CDD}" type="presOf" srcId="{66E94050-3288-4C42-A432-13873B35F2A0}" destId="{380F17CC-6443-4860-8EDD-A5D2F405F445}" srcOrd="0" destOrd="0" presId="urn:microsoft.com/office/officeart/2005/8/layout/chevron2"/>
    <dgm:cxn modelId="{445233AB-1772-406E-9D7C-1DE7AFFC30F4}" srcId="{C8A70D44-1199-465A-85AF-55E6202209BB}" destId="{CB69D239-629C-4DC5-BDFF-2D5F679524EE}" srcOrd="1" destOrd="0" parTransId="{EC5A3CE2-FFDB-4EF4-806D-8A5EA6B29EAF}" sibTransId="{F724A538-8F7A-47E2-A542-84956D7EDE65}"/>
    <dgm:cxn modelId="{31524360-C4F3-45B4-B36B-DC185A859C19}" srcId="{919E5DEE-1211-4C78-BB26-8D5A95D90F96}" destId="{450F9222-32F7-4017-BACB-5D018C3030EF}" srcOrd="0" destOrd="0" parTransId="{81A55C36-3A17-455B-A7C1-39511FE6A0BF}" sibTransId="{3B6264DA-D226-4F42-A750-A89427634514}"/>
    <dgm:cxn modelId="{FEAB3744-E024-42EA-BBBF-CB6FCEB0BFE4}" type="presOf" srcId="{450F9222-32F7-4017-BACB-5D018C3030EF}" destId="{3F8C37C3-D751-43C1-AE10-1478FD674A3C}" srcOrd="0" destOrd="0" presId="urn:microsoft.com/office/officeart/2005/8/layout/chevron2"/>
    <dgm:cxn modelId="{2D9D7E67-CB75-405B-91CF-EE426770C1ED}" type="presOf" srcId="{CB69D239-629C-4DC5-BDFF-2D5F679524EE}" destId="{04A29176-280D-45ED-9404-6FE45C325393}" srcOrd="0" destOrd="0" presId="urn:microsoft.com/office/officeart/2005/8/layout/chevron2"/>
    <dgm:cxn modelId="{699D1549-8284-4DF3-A2FB-0F95FF4A82A7}" type="presOf" srcId="{919E5DEE-1211-4C78-BB26-8D5A95D90F96}" destId="{A91CAC81-256E-4F85-B80E-7CA27729AB61}" srcOrd="0" destOrd="0" presId="urn:microsoft.com/office/officeart/2005/8/layout/chevron2"/>
    <dgm:cxn modelId="{8C73D1D7-DC82-4847-8157-FB2CD2507A2E}" type="presOf" srcId="{C8A70D44-1199-465A-85AF-55E6202209BB}" destId="{A67203AE-64F6-4CF1-91BC-785DCA9B1CF2}" srcOrd="0" destOrd="0" presId="urn:microsoft.com/office/officeart/2005/8/layout/chevron2"/>
    <dgm:cxn modelId="{C90DC671-F9AF-4BA3-B941-15616E8B9875}" type="presParOf" srcId="{A67203AE-64F6-4CF1-91BC-785DCA9B1CF2}" destId="{99D88F53-C73D-439F-84AA-49AB4E606D3A}" srcOrd="0" destOrd="0" presId="urn:microsoft.com/office/officeart/2005/8/layout/chevron2"/>
    <dgm:cxn modelId="{19497BB0-6B85-429B-B23D-5F72AAAF8BF9}" type="presParOf" srcId="{99D88F53-C73D-439F-84AA-49AB4E606D3A}" destId="{6171A5DA-86C0-4790-A3FA-F38746F8D373}" srcOrd="0" destOrd="0" presId="urn:microsoft.com/office/officeart/2005/8/layout/chevron2"/>
    <dgm:cxn modelId="{31786B37-C71A-450C-A563-DCFA67C67BD6}" type="presParOf" srcId="{99D88F53-C73D-439F-84AA-49AB4E606D3A}" destId="{E1A0FC49-8454-4363-AE3E-982A696B7204}" srcOrd="1" destOrd="0" presId="urn:microsoft.com/office/officeart/2005/8/layout/chevron2"/>
    <dgm:cxn modelId="{C36762D3-662A-46C6-BAAE-3D752C03B8FA}" type="presParOf" srcId="{A67203AE-64F6-4CF1-91BC-785DCA9B1CF2}" destId="{23FCCB96-9FCB-4DA1-AB8E-2FE8C1B9FBB4}" srcOrd="1" destOrd="0" presId="urn:microsoft.com/office/officeart/2005/8/layout/chevron2"/>
    <dgm:cxn modelId="{C0DCA27C-F915-41C1-A4AC-028BA66DBC7A}" type="presParOf" srcId="{A67203AE-64F6-4CF1-91BC-785DCA9B1CF2}" destId="{D14F64E3-B763-4DB0-8BDA-2B6E1903171F}" srcOrd="2" destOrd="0" presId="urn:microsoft.com/office/officeart/2005/8/layout/chevron2"/>
    <dgm:cxn modelId="{96161225-0C85-4ED9-8D71-86A5FCEFC88C}" type="presParOf" srcId="{D14F64E3-B763-4DB0-8BDA-2B6E1903171F}" destId="{04A29176-280D-45ED-9404-6FE45C325393}" srcOrd="0" destOrd="0" presId="urn:microsoft.com/office/officeart/2005/8/layout/chevron2"/>
    <dgm:cxn modelId="{BAACD56F-4656-4D44-9DB2-6B4D4402008E}" type="presParOf" srcId="{D14F64E3-B763-4DB0-8BDA-2B6E1903171F}" destId="{380F17CC-6443-4860-8EDD-A5D2F405F445}" srcOrd="1" destOrd="0" presId="urn:microsoft.com/office/officeart/2005/8/layout/chevron2"/>
    <dgm:cxn modelId="{86A9E9BF-7725-4AB5-9869-81060BCB8B4E}" type="presParOf" srcId="{A67203AE-64F6-4CF1-91BC-785DCA9B1CF2}" destId="{EC782BC0-95C8-449B-BB42-153FAE5FD07C}" srcOrd="3" destOrd="0" presId="urn:microsoft.com/office/officeart/2005/8/layout/chevron2"/>
    <dgm:cxn modelId="{4458DE02-65FF-4D02-BBB5-FB32FEECD9FB}" type="presParOf" srcId="{A67203AE-64F6-4CF1-91BC-785DCA9B1CF2}" destId="{FD8A043E-0C78-4E83-9B41-60E304E43489}" srcOrd="4" destOrd="0" presId="urn:microsoft.com/office/officeart/2005/8/layout/chevron2"/>
    <dgm:cxn modelId="{7ED14434-C88B-4BA3-ADA9-488361B3DD01}" type="presParOf" srcId="{FD8A043E-0C78-4E83-9B41-60E304E43489}" destId="{A91CAC81-256E-4F85-B80E-7CA27729AB61}" srcOrd="0" destOrd="0" presId="urn:microsoft.com/office/officeart/2005/8/layout/chevron2"/>
    <dgm:cxn modelId="{B7A3094E-94BD-48AF-AE70-AFBB25E38AD1}" type="presParOf" srcId="{FD8A043E-0C78-4E83-9B41-60E304E43489}" destId="{3F8C37C3-D751-43C1-AE10-1478FD674A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1A5DA-86C0-4790-A3FA-F38746F8D373}">
      <dsp:nvSpPr>
        <dsp:cNvPr id="0" name=""/>
        <dsp:cNvSpPr/>
      </dsp:nvSpPr>
      <dsp:spPr>
        <a:xfrm rot="5400000">
          <a:off x="-235432" y="235950"/>
          <a:ext cx="1569549" cy="1098684"/>
        </a:xfrm>
        <a:prstGeom prst="chevron">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kk-KZ" sz="2800" b="1" i="1" kern="1200" dirty="0" smtClean="0">
              <a:latin typeface="Times New Roman" pitchFamily="18" charset="0"/>
              <a:cs typeface="Times New Roman" pitchFamily="18" charset="0"/>
            </a:rPr>
            <a:t>Кім?</a:t>
          </a:r>
          <a:endParaRPr lang="ru-RU" sz="2800" b="1" i="1" kern="1200" dirty="0">
            <a:solidFill>
              <a:schemeClr val="bg1"/>
            </a:solidFill>
            <a:latin typeface="Times New Roman" pitchFamily="18" charset="0"/>
            <a:cs typeface="Times New Roman" pitchFamily="18" charset="0"/>
          </a:endParaRPr>
        </a:p>
      </dsp:txBody>
      <dsp:txXfrm rot="-5400000">
        <a:off x="1" y="549859"/>
        <a:ext cx="1098684" cy="470865"/>
      </dsp:txXfrm>
    </dsp:sp>
    <dsp:sp modelId="{E1A0FC49-8454-4363-AE3E-982A696B7204}">
      <dsp:nvSpPr>
        <dsp:cNvPr id="0" name=""/>
        <dsp:cNvSpPr/>
      </dsp:nvSpPr>
      <dsp:spPr>
        <a:xfrm rot="5400000">
          <a:off x="2984694" y="-1800789"/>
          <a:ext cx="1020207" cy="48059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i="1" kern="1200" noProof="1" smtClean="0">
              <a:latin typeface="Times New Roman" pitchFamily="18" charset="0"/>
              <a:cs typeface="Times New Roman" pitchFamily="18" charset="0"/>
            </a:rPr>
            <a:t>Қазақтың мемлекеттік, саяси және қоғам қайраткері, ұлт-азаттық және Алаш партиясының жетекшісі, Алашорда автономиялы үкіметінің төрағасы, публицист, ғалым, аудармашы</a:t>
          </a:r>
          <a:endParaRPr lang="ru-RU" sz="1200" b="1" i="1" kern="1200" noProof="1">
            <a:latin typeface="Times New Roman" pitchFamily="18" charset="0"/>
            <a:cs typeface="Times New Roman" pitchFamily="18" charset="0"/>
          </a:endParaRPr>
        </a:p>
      </dsp:txBody>
      <dsp:txXfrm rot="-5400000">
        <a:off x="1091812" y="141895"/>
        <a:ext cx="4756169" cy="920603"/>
      </dsp:txXfrm>
    </dsp:sp>
    <dsp:sp modelId="{04A29176-280D-45ED-9404-6FE45C325393}">
      <dsp:nvSpPr>
        <dsp:cNvPr id="0" name=""/>
        <dsp:cNvSpPr/>
      </dsp:nvSpPr>
      <dsp:spPr>
        <a:xfrm rot="5400000">
          <a:off x="-235432" y="1631348"/>
          <a:ext cx="1569549" cy="1098684"/>
        </a:xfrm>
        <a:prstGeom prst="chevron">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kk-KZ" sz="2800" b="1" i="1" kern="1200" dirty="0" smtClean="0">
              <a:latin typeface="Times New Roman" pitchFamily="18" charset="0"/>
              <a:cs typeface="Times New Roman" pitchFamily="18" charset="0"/>
            </a:rPr>
            <a:t>Тегі</a:t>
          </a:r>
          <a:endParaRPr lang="ru-RU" sz="2800" b="1" i="1" kern="1200" dirty="0">
            <a:latin typeface="Times New Roman" pitchFamily="18" charset="0"/>
            <a:cs typeface="Times New Roman" pitchFamily="18" charset="0"/>
          </a:endParaRPr>
        </a:p>
      </dsp:txBody>
      <dsp:txXfrm rot="-5400000">
        <a:off x="1" y="1945257"/>
        <a:ext cx="1098684" cy="470865"/>
      </dsp:txXfrm>
    </dsp:sp>
    <dsp:sp modelId="{380F17CC-6443-4860-8EDD-A5D2F405F445}">
      <dsp:nvSpPr>
        <dsp:cNvPr id="0" name=""/>
        <dsp:cNvSpPr/>
      </dsp:nvSpPr>
      <dsp:spPr>
        <a:xfrm rot="5400000">
          <a:off x="2991566" y="-517416"/>
          <a:ext cx="1020207" cy="48059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i="1" kern="1200" noProof="1" smtClean="0">
              <a:latin typeface="Times New Roman" pitchFamily="18" charset="0"/>
              <a:cs typeface="Times New Roman" pitchFamily="18" charset="0"/>
            </a:rPr>
            <a:t>Ата тегі Шыңғыс ханның үлкен ұлы Жошыдан тарайтын төре тұқымы. Арғы атасы атақты Сұлтан Барақ. Қазақтың соңғы хандарының бірі Бөкей осы Сұлтан Барақтың баласы. Бөкейден Батыр, одан Мырзатай, одан Әлиханның әкесі Нұрмұхамед.</a:t>
          </a:r>
          <a:endParaRPr lang="ru-RU" sz="1200" b="1" i="1" kern="1200" noProof="1">
            <a:latin typeface="Times New Roman" pitchFamily="18" charset="0"/>
            <a:cs typeface="Times New Roman" pitchFamily="18" charset="0"/>
          </a:endParaRPr>
        </a:p>
      </dsp:txBody>
      <dsp:txXfrm rot="-5400000">
        <a:off x="1098684" y="1425268"/>
        <a:ext cx="4756169" cy="920603"/>
      </dsp:txXfrm>
    </dsp:sp>
    <dsp:sp modelId="{A91CAC81-256E-4F85-B80E-7CA27729AB61}">
      <dsp:nvSpPr>
        <dsp:cNvPr id="0" name=""/>
        <dsp:cNvSpPr/>
      </dsp:nvSpPr>
      <dsp:spPr>
        <a:xfrm rot="5400000">
          <a:off x="-235432" y="2985844"/>
          <a:ext cx="1569549" cy="1098684"/>
        </a:xfrm>
        <a:prstGeom prst="chevron">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b="1" i="1" kern="1200" dirty="0" smtClean="0">
              <a:latin typeface="Times New Roman" pitchFamily="18" charset="0"/>
              <a:cs typeface="Times New Roman" pitchFamily="18" charset="0"/>
            </a:rPr>
            <a:t>Білімі</a:t>
          </a:r>
          <a:endParaRPr lang="ru-RU" sz="2400" b="1" i="1" kern="1200" dirty="0">
            <a:latin typeface="Times New Roman" pitchFamily="18" charset="0"/>
            <a:cs typeface="Times New Roman" pitchFamily="18" charset="0"/>
          </a:endParaRPr>
        </a:p>
      </dsp:txBody>
      <dsp:txXfrm rot="-5400000">
        <a:off x="1" y="3299753"/>
        <a:ext cx="1098684" cy="470865"/>
      </dsp:txXfrm>
    </dsp:sp>
    <dsp:sp modelId="{3F8C37C3-D751-43C1-AE10-1478FD674A3C}">
      <dsp:nvSpPr>
        <dsp:cNvPr id="0" name=""/>
        <dsp:cNvSpPr/>
      </dsp:nvSpPr>
      <dsp:spPr>
        <a:xfrm rot="5400000">
          <a:off x="2991566" y="857530"/>
          <a:ext cx="1020207" cy="48059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i="1" kern="1200" noProof="1" smtClean="0">
              <a:latin typeface="Times New Roman" pitchFamily="18" charset="0"/>
              <a:cs typeface="Times New Roman" pitchFamily="18" charset="0"/>
            </a:rPr>
            <a:t>Омбы техникалық училищесі</a:t>
          </a:r>
          <a:br>
            <a:rPr lang="ru-RU" sz="1200" b="1" i="1" kern="1200" noProof="1" smtClean="0">
              <a:latin typeface="Times New Roman" pitchFamily="18" charset="0"/>
              <a:cs typeface="Times New Roman" pitchFamily="18" charset="0"/>
            </a:rPr>
          </a:br>
          <a:r>
            <a:rPr lang="ru-RU" sz="1200" b="1" i="1" kern="1200" noProof="1" smtClean="0">
              <a:latin typeface="Times New Roman" pitchFamily="18" charset="0"/>
              <a:cs typeface="Times New Roman" pitchFamily="18" charset="0"/>
            </a:rPr>
            <a:t>Орман шаруашылығы институты (Санкт-Петербург)</a:t>
          </a:r>
          <a:endParaRPr lang="ru-RU" sz="1200" b="1" i="1" kern="1200" noProof="1">
            <a:latin typeface="Times New Roman" pitchFamily="18" charset="0"/>
            <a:cs typeface="Times New Roman" pitchFamily="18" charset="0"/>
          </a:endParaRPr>
        </a:p>
      </dsp:txBody>
      <dsp:txXfrm rot="-5400000">
        <a:off x="1098684" y="2800214"/>
        <a:ext cx="4756169" cy="9206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99A826F5-8EA5-429D-A9F1-309D893FC200}" type="datetimeFigureOut">
              <a:rPr lang="ru-RU" smtClean="0"/>
              <a:pPr/>
              <a:t>20.12.2021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FC32BD2-AE71-4E61-8905-26B38E6F0F1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A826F5-8EA5-429D-A9F1-309D893FC200}"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C32BD2-AE71-4E61-8905-26B38E6F0F1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A826F5-8EA5-429D-A9F1-309D893FC200}"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C32BD2-AE71-4E61-8905-26B38E6F0F1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9A826F5-8EA5-429D-A9F1-309D893FC200}"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C32BD2-AE71-4E61-8905-26B38E6F0F1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9A826F5-8EA5-429D-A9F1-309D893FC200}"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C32BD2-AE71-4E61-8905-26B38E6F0F1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9A826F5-8EA5-429D-A9F1-309D893FC200}" type="datetimeFigureOut">
              <a:rPr lang="ru-RU" smtClean="0"/>
              <a:pPr/>
              <a:t>20.12.2021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C32BD2-AE71-4E61-8905-26B38E6F0F1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99A826F5-8EA5-429D-A9F1-309D893FC200}" type="datetimeFigureOut">
              <a:rPr lang="ru-RU" smtClean="0"/>
              <a:pPr/>
              <a:t>20.12.2021</a:t>
            </a:fld>
            <a:endParaRPr lang="ru-RU"/>
          </a:p>
        </p:txBody>
      </p:sp>
      <p:sp>
        <p:nvSpPr>
          <p:cNvPr id="27" name="Номер слайда 26"/>
          <p:cNvSpPr>
            <a:spLocks noGrp="1"/>
          </p:cNvSpPr>
          <p:nvPr>
            <p:ph type="sldNum" sz="quarter" idx="11"/>
          </p:nvPr>
        </p:nvSpPr>
        <p:spPr/>
        <p:txBody>
          <a:bodyPr rtlCol="0"/>
          <a:lstStyle/>
          <a:p>
            <a:fld id="{EFC32BD2-AE71-4E61-8905-26B38E6F0F15}"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99A826F5-8EA5-429D-A9F1-309D893FC200}" type="datetimeFigureOut">
              <a:rPr lang="ru-RU" smtClean="0"/>
              <a:pPr/>
              <a:t>20.12.2021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EFC32BD2-AE71-4E61-8905-26B38E6F0F1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A826F5-8EA5-429D-A9F1-309D893FC200}" type="datetimeFigureOut">
              <a:rPr lang="ru-RU" smtClean="0"/>
              <a:pPr/>
              <a:t>20.12.2021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C32BD2-AE71-4E61-8905-26B38E6F0F1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9A826F5-8EA5-429D-A9F1-309D893FC200}" type="datetimeFigureOut">
              <a:rPr lang="ru-RU" smtClean="0"/>
              <a:pPr/>
              <a:t>20.12.2021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C32BD2-AE71-4E61-8905-26B38E6F0F1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9A826F5-8EA5-429D-A9F1-309D893FC200}" type="datetimeFigureOut">
              <a:rPr lang="ru-RU" smtClean="0"/>
              <a:pPr/>
              <a:t>20.12.2021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C32BD2-AE71-4E61-8905-26B38E6F0F1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9A826F5-8EA5-429D-A9F1-309D893FC200}" type="datetimeFigureOut">
              <a:rPr lang="ru-RU" smtClean="0"/>
              <a:pPr/>
              <a:t>20.12.2021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FC32BD2-AE71-4E61-8905-26B38E6F0F1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Шаблон для презентация"/>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259632" y="1484784"/>
            <a:ext cx="652633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Kz Times New Roman" pitchFamily="18" charset="0"/>
                <a:cs typeface="Times New Roman" pitchFamily="18" charset="0"/>
              </a:rPr>
              <a:t>Әлихан Бөкейханов</a:t>
            </a:r>
          </a:p>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Kz Times New Roman" pitchFamily="18" charset="0"/>
                <a:cs typeface="Times New Roman" pitchFamily="18" charset="0"/>
              </a:rPr>
              <a:t>155 жыл</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6" descr="IITU"/>
          <p:cNvPicPr>
            <a:picLocks noChangeAspect="1" noChangeArrowheads="1"/>
          </p:cNvPicPr>
          <p:nvPr/>
        </p:nvPicPr>
        <p:blipFill>
          <a:blip r:embed="rId3" cstate="print"/>
          <a:srcRect/>
          <a:stretch>
            <a:fillRect/>
          </a:stretch>
        </p:blipFill>
        <p:spPr bwMode="auto">
          <a:xfrm>
            <a:off x="395536" y="476672"/>
            <a:ext cx="2123729" cy="517548"/>
          </a:xfrm>
          <a:prstGeom prst="rect">
            <a:avLst/>
          </a:prstGeom>
          <a:noFill/>
        </p:spPr>
      </p:pic>
      <p:sp>
        <p:nvSpPr>
          <p:cNvPr id="7" name="Прямоугольник 6"/>
          <p:cNvSpPr/>
          <p:nvPr/>
        </p:nvSpPr>
        <p:spPr>
          <a:xfrm>
            <a:off x="5903640" y="6093296"/>
            <a:ext cx="3240360" cy="369332"/>
          </a:xfrm>
          <a:prstGeom prst="rect">
            <a:avLst/>
          </a:prstGeom>
        </p:spPr>
        <p:txBody>
          <a:bodyPr wrap="square">
            <a:spAutoFit/>
          </a:bodyPr>
          <a:lstStyle/>
          <a:p>
            <a:r>
              <a:rPr lang="ru-RU" b="1" i="1" cap="all" dirty="0" smtClean="0">
                <a:solidFill>
                  <a:srgbClr val="002060"/>
                </a:solidFill>
              </a:rPr>
              <a:t>ХАТУ</a:t>
            </a:r>
            <a:r>
              <a:rPr lang="ru-RU" b="1" i="1" cap="all" dirty="0" smtClean="0">
                <a:solidFill>
                  <a:srgbClr val="C00000"/>
                </a:solidFill>
              </a:rPr>
              <a:t> </a:t>
            </a:r>
            <a:r>
              <a:rPr lang="ru-RU" b="1" i="1" cap="all" dirty="0" smtClean="0">
                <a:solidFill>
                  <a:srgbClr val="002060"/>
                </a:solidFill>
              </a:rPr>
              <a:t>кітапханасы</a:t>
            </a:r>
            <a:endParaRPr lang="en-US" b="1" i="1" cap="all" dirty="0" smtClean="0">
              <a:solidFill>
                <a:srgbClr val="002060"/>
              </a:solidFill>
            </a:endParaRPr>
          </a:p>
        </p:txBody>
      </p:sp>
      <p:sp>
        <p:nvSpPr>
          <p:cNvPr id="8" name="Прямоугольник 7"/>
          <p:cNvSpPr/>
          <p:nvPr/>
        </p:nvSpPr>
        <p:spPr>
          <a:xfrm>
            <a:off x="2987824" y="3861048"/>
            <a:ext cx="32431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1866-1937</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history.kz/media/upload/ckimages/2(25).JPG"/>
          <p:cNvPicPr>
            <a:picLocks noChangeAspect="1" noChangeArrowheads="1"/>
          </p:cNvPicPr>
          <p:nvPr/>
        </p:nvPicPr>
        <p:blipFill>
          <a:blip r:embed="rId2" cstate="print"/>
          <a:srcRect/>
          <a:stretch>
            <a:fillRect/>
          </a:stretch>
        </p:blipFill>
        <p:spPr bwMode="auto">
          <a:xfrm>
            <a:off x="1331640" y="836712"/>
            <a:ext cx="5976664" cy="2838450"/>
          </a:xfrm>
          <a:prstGeom prst="rect">
            <a:avLst/>
          </a:prstGeom>
          <a:noFill/>
        </p:spPr>
      </p:pic>
      <p:sp>
        <p:nvSpPr>
          <p:cNvPr id="4" name="Прямоугольник 3"/>
          <p:cNvSpPr/>
          <p:nvPr/>
        </p:nvSpPr>
        <p:spPr>
          <a:xfrm>
            <a:off x="539552" y="3933056"/>
            <a:ext cx="8316416" cy="2246769"/>
          </a:xfrm>
          <a:prstGeom prst="rect">
            <a:avLst/>
          </a:prstGeom>
        </p:spPr>
        <p:txBody>
          <a:bodyPr wrap="square">
            <a:spAutoFit/>
          </a:bodyPr>
          <a:lstStyle/>
          <a:p>
            <a:r>
              <a:rPr lang="ru-RU" sz="1400" b="1" noProof="1" smtClean="0">
                <a:latin typeface="Times New Roman" pitchFamily="18" charset="0"/>
                <a:cs typeface="Times New Roman" pitchFamily="18" charset="0"/>
              </a:rPr>
              <a:t>Әлихан Бөкейхан </a:t>
            </a:r>
            <a:r>
              <a:rPr lang="ru-RU" sz="1400" noProof="1" smtClean="0">
                <a:latin typeface="Times New Roman" pitchFamily="18" charset="0"/>
                <a:cs typeface="Times New Roman" pitchFamily="18" charset="0"/>
              </a:rPr>
              <a:t>қазақтарды руға да, жүзге де жіктемеді, әлеуметтік мәртебесіне де, біліміне қарай да бөле-жармады. Қазақты біртұтас халық ретінде көргісі келді. Осы орайда ол ұсынған Алаш атауы ұлтты ұйыстыруға мұрындық болатын тамаша идея болып шықты. Бұл идеяны Әлихан Бөкейхан Алаш қозғалысы пайда болғанға дейін-ақ әрдайым айтып жүрген еді. Сонау 1910 жылдың өзінде-ақ «Қазақтар» деп аталатын тарихи очеркінде қазақтардың соғыс ұраны «Алаш деген мифтік тұлға» екенін атап өткен</a:t>
            </a:r>
          </a:p>
          <a:p>
            <a:r>
              <a:rPr lang="ru-RU" sz="1400" noProof="1" smtClean="0">
                <a:latin typeface="Times New Roman" pitchFamily="18" charset="0"/>
                <a:cs typeface="Times New Roman" pitchFamily="18" charset="0"/>
              </a:rPr>
              <a:t>болатын.</a:t>
            </a:r>
            <a:br>
              <a:rPr lang="ru-RU" sz="1400" noProof="1" smtClean="0">
                <a:latin typeface="Times New Roman" pitchFamily="18" charset="0"/>
                <a:cs typeface="Times New Roman" pitchFamily="18" charset="0"/>
              </a:rPr>
            </a:br>
            <a:r>
              <a:rPr lang="ru-RU" sz="1400" noProof="1" smtClean="0">
                <a:latin typeface="Times New Roman" pitchFamily="18" charset="0"/>
                <a:cs typeface="Times New Roman" pitchFamily="18" charset="0"/>
              </a:rPr>
              <a:t>1913 жылы жазған «Қазақтың тарихы» деп аталатын мақаласында Алаш атауына тереңірек тоқталып, Алаш атауының астарында «жетекші» деген мағына жатқанын айтады. «Жошы ханды халық «Алаш» деп атап кетті. Бұл «Алаштың – алаш жұртының басшысы» екенін білдіреді» деп жазады «Түрік баласы» («Қазақ», 1913, № 7).</a:t>
            </a:r>
            <a:endParaRPr lang="ru-RU" sz="1400" noProof="1">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gdb.rferl.org/D0405486-1A74-4D43-8234-A8A7E8FA507A_w650_s.jpg"/>
          <p:cNvPicPr>
            <a:picLocks noChangeAspect="1" noChangeArrowheads="1"/>
          </p:cNvPicPr>
          <p:nvPr/>
        </p:nvPicPr>
        <p:blipFill>
          <a:blip r:embed="rId2" cstate="print"/>
          <a:srcRect/>
          <a:stretch>
            <a:fillRect/>
          </a:stretch>
        </p:blipFill>
        <p:spPr bwMode="auto">
          <a:xfrm>
            <a:off x="1619672" y="908720"/>
            <a:ext cx="6191250" cy="4533900"/>
          </a:xfrm>
          <a:prstGeom prst="rect">
            <a:avLst/>
          </a:prstGeom>
          <a:noFill/>
        </p:spPr>
      </p:pic>
      <p:sp>
        <p:nvSpPr>
          <p:cNvPr id="4" name="Прямоугольник 3"/>
          <p:cNvSpPr/>
          <p:nvPr/>
        </p:nvSpPr>
        <p:spPr>
          <a:xfrm>
            <a:off x="1619672" y="5589240"/>
            <a:ext cx="5886400" cy="738664"/>
          </a:xfrm>
          <a:prstGeom prst="rect">
            <a:avLst/>
          </a:prstGeom>
        </p:spPr>
        <p:txBody>
          <a:bodyPr wrap="square">
            <a:spAutoFit/>
          </a:bodyPr>
          <a:lstStyle/>
          <a:p>
            <a:r>
              <a:rPr lang="ru-RU" sz="1400" noProof="1" smtClean="0">
                <a:latin typeface="Times New Roman" pitchFamily="18" charset="0"/>
                <a:cs typeface="Times New Roman" pitchFamily="18" charset="0"/>
              </a:rPr>
              <a:t>Әлихан Нұрмұхамедұлы Бөкейхан 1937 жылы шілде айында тұтқындалған кезде өз қолымен толтырған анкета. Ресей ФСБ-ның мұрағатындағы құжат. Мәскеу, ақпан, 1995 жыл.</a:t>
            </a:r>
            <a:endParaRPr lang="ru-RU" sz="1400" noProof="1">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s.algazieva\Desktop\Bokeykhanov_kesimi 1.jpg"/>
          <p:cNvPicPr>
            <a:picLocks noChangeAspect="1" noChangeArrowheads="1"/>
          </p:cNvPicPr>
          <p:nvPr/>
        </p:nvPicPr>
        <p:blipFill>
          <a:blip r:embed="rId2" cstate="print"/>
          <a:srcRect/>
          <a:stretch>
            <a:fillRect/>
          </a:stretch>
        </p:blipFill>
        <p:spPr bwMode="auto">
          <a:xfrm>
            <a:off x="827584" y="1196752"/>
            <a:ext cx="3136076" cy="4176464"/>
          </a:xfrm>
          <a:prstGeom prst="rect">
            <a:avLst/>
          </a:prstGeom>
          <a:noFill/>
        </p:spPr>
      </p:pic>
      <p:pic>
        <p:nvPicPr>
          <p:cNvPr id="24580" name="Picture 4" descr="C:\Users\s.algazieva\Desktop\Bokeykhanov_kesimi 2.jpg"/>
          <p:cNvPicPr>
            <a:picLocks noChangeAspect="1" noChangeArrowheads="1"/>
          </p:cNvPicPr>
          <p:nvPr/>
        </p:nvPicPr>
        <p:blipFill>
          <a:blip r:embed="rId3" cstate="print"/>
          <a:srcRect/>
          <a:stretch>
            <a:fillRect/>
          </a:stretch>
        </p:blipFill>
        <p:spPr bwMode="auto">
          <a:xfrm>
            <a:off x="5148064" y="1052736"/>
            <a:ext cx="3111483" cy="4248472"/>
          </a:xfrm>
          <a:prstGeom prst="rect">
            <a:avLst/>
          </a:prstGeom>
          <a:noFill/>
        </p:spPr>
      </p:pic>
      <p:sp>
        <p:nvSpPr>
          <p:cNvPr id="6" name="Прямоугольник 5"/>
          <p:cNvSpPr/>
          <p:nvPr/>
        </p:nvSpPr>
        <p:spPr>
          <a:xfrm>
            <a:off x="2987824" y="5805264"/>
            <a:ext cx="3188822" cy="369332"/>
          </a:xfrm>
          <a:prstGeom prst="rect">
            <a:avLst/>
          </a:prstGeom>
        </p:spPr>
        <p:txBody>
          <a:bodyPr wrap="none">
            <a:spAutoFit/>
          </a:bodyPr>
          <a:lstStyle/>
          <a:p>
            <a:r>
              <a:rPr lang="ru-RU" b="1" noProof="1" smtClean="0">
                <a:latin typeface="Times New Roman" pitchFamily="18" charset="0"/>
                <a:cs typeface="Times New Roman" pitchFamily="18" charset="0"/>
              </a:rPr>
              <a:t>Ә. Бөкейханның Жаза кесімі</a:t>
            </a:r>
            <a:endParaRPr lang="ru-RU" b="1" noProof="1">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653136"/>
            <a:ext cx="8316416" cy="1815882"/>
          </a:xfrm>
          <a:prstGeom prst="rect">
            <a:avLst/>
          </a:prstGeom>
        </p:spPr>
        <p:txBody>
          <a:bodyPr wrap="square">
            <a:spAutoFit/>
          </a:bodyPr>
          <a:lstStyle/>
          <a:p>
            <a:r>
              <a:rPr lang="ru-RU" sz="1600" noProof="1" smtClean="0">
                <a:latin typeface="Times New Roman" pitchFamily="18" charset="0"/>
                <a:cs typeface="Times New Roman" pitchFamily="18" charset="0"/>
              </a:rPr>
              <a:t>Алайда,өкінішке орай ұлттық намыстан жұрдай, жалған интернационалист, жадағай белсенділердің көрсетуімен ол 1926 жылы екі рет тұтқындалып, түрме азабын тартты. Әлихан Бөкейхан Мәскеуге жер аударылады, зор беделінен қорыққан большевиктер өкіметі оны Қазақстанға жолатпады. Онда он жыл үй қамауында отырған Әлиханды 1937 жасында Мәскеуде ату жазасына кеседі.</a:t>
            </a:r>
          </a:p>
          <a:p>
            <a:r>
              <a:rPr lang="ru-RU" sz="1600" noProof="1" smtClean="0">
                <a:latin typeface="Times New Roman" pitchFamily="18" charset="0"/>
                <a:cs typeface="Times New Roman" pitchFamily="18" charset="0"/>
              </a:rPr>
              <a:t>1989 жылы мамырдың 14-і КСРО Жоғарғы сотының қаулысы бойынша әрекетінде қылмыс құрамы жоқ болғандықтан, ақталды.</a:t>
            </a:r>
            <a:endParaRPr lang="ru-RU" sz="1600" noProof="1">
              <a:latin typeface="Times New Roman" pitchFamily="18" charset="0"/>
              <a:cs typeface="Times New Roman" pitchFamily="18" charset="0"/>
            </a:endParaRPr>
          </a:p>
        </p:txBody>
      </p:sp>
      <p:pic>
        <p:nvPicPr>
          <p:cNvPr id="25602" name="Picture 2" descr="https://upload.wikimedia.org/wikipedia/kk/thumb/3/35/Life_death4.jpg/400px-Life_death4.jpg"/>
          <p:cNvPicPr>
            <a:picLocks noChangeAspect="1" noChangeArrowheads="1"/>
          </p:cNvPicPr>
          <p:nvPr/>
        </p:nvPicPr>
        <p:blipFill>
          <a:blip r:embed="rId2" cstate="print"/>
          <a:srcRect/>
          <a:stretch>
            <a:fillRect/>
          </a:stretch>
        </p:blipFill>
        <p:spPr bwMode="auto">
          <a:xfrm>
            <a:off x="1403648" y="764704"/>
            <a:ext cx="5976664" cy="2952328"/>
          </a:xfrm>
          <a:prstGeom prst="rect">
            <a:avLst/>
          </a:prstGeom>
          <a:noFill/>
        </p:spPr>
      </p:pic>
      <p:sp>
        <p:nvSpPr>
          <p:cNvPr id="5" name="Прямоугольник 4"/>
          <p:cNvSpPr/>
          <p:nvPr/>
        </p:nvSpPr>
        <p:spPr>
          <a:xfrm>
            <a:off x="1547664" y="3933056"/>
            <a:ext cx="5472608" cy="584775"/>
          </a:xfrm>
          <a:prstGeom prst="rect">
            <a:avLst/>
          </a:prstGeom>
        </p:spPr>
        <p:txBody>
          <a:bodyPr wrap="square">
            <a:spAutoFit/>
          </a:bodyPr>
          <a:lstStyle/>
          <a:p>
            <a:pPr algn="ctr"/>
            <a:r>
              <a:rPr lang="ru-RU" sz="1600" b="1" i="1" noProof="1" smtClean="0">
                <a:latin typeface="Times New Roman" pitchFamily="18" charset="0"/>
                <a:cs typeface="Times New Roman" pitchFamily="18" charset="0"/>
              </a:rPr>
              <a:t>Ә. Бөкейханның қуғын-сүргін кезеңінен 2 жыл алдындағы</a:t>
            </a:r>
          </a:p>
          <a:p>
            <a:pPr algn="ctr"/>
            <a:r>
              <a:rPr lang="ru-RU" sz="1600" b="1" i="1" noProof="1" smtClean="0">
                <a:latin typeface="Times New Roman" pitchFamily="18" charset="0"/>
                <a:cs typeface="Times New Roman" pitchFamily="18" charset="0"/>
              </a:rPr>
              <a:t> мен ату жазасының күніндегісі.</a:t>
            </a:r>
            <a:endParaRPr lang="ru-RU" sz="1600" b="1" i="1" noProof="1">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474345"/>
            <a:ext cx="4572000" cy="369332"/>
          </a:xfrm>
          <a:prstGeom prst="rect">
            <a:avLst/>
          </a:prstGeom>
        </p:spPr>
        <p:txBody>
          <a:bodyPr>
            <a:spAutoFit/>
          </a:bodyPr>
          <a:lstStyle/>
          <a:p>
            <a:endParaRPr lang="ru-RU" dirty="0"/>
          </a:p>
        </p:txBody>
      </p:sp>
      <p:sp>
        <p:nvSpPr>
          <p:cNvPr id="4" name="Прямоугольник 3"/>
          <p:cNvSpPr/>
          <p:nvPr/>
        </p:nvSpPr>
        <p:spPr>
          <a:xfrm>
            <a:off x="0" y="2967335"/>
            <a:ext cx="936754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Назарларыңызға рақмет!</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kk/thumb/b/b8/%D3%98%D0%BB%D0%B8%D1%85%D0%B0%D0%BD_%D0%91%D3%A9%D0%BA%D0%B5%D0%B9%D1%85%D0%B0%D0%BD_%D0%BF%D0%BE%D1%80%D1%82%D1%80%D0%B5%D1%82%D1%96.jpg/220px-%D3%98%D0%BB%D0%B8%D1%85%D0%B0%D0%BD_%D0%91%D3%A9%D0%BA%D0%B5%D0%B9%D1%85%D0%B0%D0%BD_%D0%BF%D0%BE%D1%80%D1%82%D1%80%D0%B5%D1%82%D1%96.jpg"/>
          <p:cNvPicPr>
            <a:picLocks noChangeAspect="1" noChangeArrowheads="1"/>
          </p:cNvPicPr>
          <p:nvPr/>
        </p:nvPicPr>
        <p:blipFill>
          <a:blip r:embed="rId2" cstate="print"/>
          <a:srcRect/>
          <a:stretch>
            <a:fillRect/>
          </a:stretch>
        </p:blipFill>
        <p:spPr bwMode="auto">
          <a:xfrm>
            <a:off x="107504" y="1556792"/>
            <a:ext cx="2880320" cy="4248472"/>
          </a:xfrm>
          <a:prstGeom prst="rect">
            <a:avLst/>
          </a:prstGeom>
          <a:noFill/>
        </p:spPr>
      </p:pic>
      <p:graphicFrame>
        <p:nvGraphicFramePr>
          <p:cNvPr id="12" name="Схема 11"/>
          <p:cNvGraphicFramePr/>
          <p:nvPr/>
        </p:nvGraphicFramePr>
        <p:xfrm>
          <a:off x="3131840" y="1556792"/>
          <a:ext cx="590465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1196752"/>
            <a:ext cx="2409527" cy="432049"/>
          </a:xfrm>
        </p:spPr>
        <p:txBody>
          <a:bodyPr/>
          <a:lstStyle/>
          <a:p>
            <a:r>
              <a:rPr lang="kk-KZ" sz="2400" i="1" dirty="0" smtClean="0">
                <a:solidFill>
                  <a:schemeClr val="accent1">
                    <a:lumMod val="50000"/>
                  </a:schemeClr>
                </a:solidFill>
                <a:latin typeface="Times New Roman" pitchFamily="18" charset="0"/>
                <a:cs typeface="Times New Roman" pitchFamily="18" charset="0"/>
              </a:rPr>
              <a:t>Білім алу жолы</a:t>
            </a:r>
            <a:endParaRPr lang="ru-RU" sz="2400" i="1" dirty="0">
              <a:solidFill>
                <a:schemeClr val="accent1">
                  <a:lumMod val="50000"/>
                </a:schemeClr>
              </a:solidFill>
              <a:latin typeface="Times New Roman" pitchFamily="18" charset="0"/>
              <a:cs typeface="Times New Roman" pitchFamily="18" charset="0"/>
            </a:endParaRPr>
          </a:p>
        </p:txBody>
      </p:sp>
      <p:sp>
        <p:nvSpPr>
          <p:cNvPr id="3" name="Текст 2"/>
          <p:cNvSpPr>
            <a:spLocks noGrp="1"/>
          </p:cNvSpPr>
          <p:nvPr>
            <p:ph type="body" idx="1"/>
          </p:nvPr>
        </p:nvSpPr>
        <p:spPr>
          <a:xfrm>
            <a:off x="4427984" y="1988840"/>
            <a:ext cx="4104456" cy="3816424"/>
          </a:xfrm>
        </p:spPr>
        <p:txBody>
          <a:bodyPr>
            <a:normAutofit fontScale="62500" lnSpcReduction="20000"/>
          </a:bodyPr>
          <a:lstStyle/>
          <a:p>
            <a:pPr>
              <a:buFont typeface="Wingdings" pitchFamily="2" charset="2"/>
              <a:buChar char="Ø"/>
            </a:pPr>
            <a:r>
              <a:rPr lang="ru-RU" sz="2500" noProof="1" smtClean="0">
                <a:solidFill>
                  <a:schemeClr val="tx1"/>
                </a:solidFill>
                <a:latin typeface="Times New Roman" pitchFamily="18" charset="0"/>
                <a:cs typeface="Times New Roman" pitchFamily="18" charset="0"/>
              </a:rPr>
              <a:t>Әлиханды әкесі тоғыз жасында Қарқаралыға апарып, жергілікті молданың қолына оқуға береді. Бірақ зерделі бала молдадан оқығандардан гөрі осындағы мектепте оқып жүргендердің сауаттылығын аңғарып, қаладағы үш кластық бастауыш мектепке өз еркімен ауысып алады.</a:t>
            </a:r>
          </a:p>
          <a:p>
            <a:pPr>
              <a:buFont typeface="Wingdings" pitchFamily="2" charset="2"/>
              <a:buChar char="Ø"/>
            </a:pPr>
            <a:r>
              <a:rPr lang="ru-RU" sz="2500" noProof="1" smtClean="0">
                <a:solidFill>
                  <a:schemeClr val="tx1"/>
                </a:solidFill>
                <a:latin typeface="Times New Roman" pitchFamily="18" charset="0"/>
                <a:cs typeface="Times New Roman" pitchFamily="18" charset="0"/>
              </a:rPr>
              <a:t>Оны бітіргеннен кейін 1879-1886 жылдары Қарқаралы қаласындағы қазақ балаларына арналған мектепте оқиды.</a:t>
            </a:r>
          </a:p>
          <a:p>
            <a:pPr>
              <a:buFont typeface="Wingdings" pitchFamily="2" charset="2"/>
              <a:buChar char="Ø"/>
            </a:pPr>
            <a:r>
              <a:rPr lang="ru-RU" sz="2500" noProof="1" smtClean="0">
                <a:solidFill>
                  <a:schemeClr val="tx1"/>
                </a:solidFill>
                <a:latin typeface="Times New Roman" pitchFamily="18" charset="0"/>
                <a:cs typeface="Times New Roman" pitchFamily="18" charset="0"/>
              </a:rPr>
              <a:t>1886-1890 жылдар аралығында Омбыдағы техникалық училищеде оқып, оны "техник" мамандығы бойынша бітіріп шықты.</a:t>
            </a:r>
          </a:p>
          <a:p>
            <a:pPr>
              <a:buFont typeface="Wingdings" pitchFamily="2" charset="2"/>
              <a:buChar char="Ø"/>
            </a:pPr>
            <a:r>
              <a:rPr lang="ru-RU" sz="2500" noProof="1" smtClean="0">
                <a:solidFill>
                  <a:schemeClr val="tx1"/>
                </a:solidFill>
                <a:latin typeface="Times New Roman" pitchFamily="18" charset="0"/>
                <a:cs typeface="Times New Roman" pitchFamily="18" charset="0"/>
              </a:rPr>
              <a:t>1890-1894 жылдар аралығында Санкт-Петербургтегі Орман технологиялық институтының экономика факультетінде оқыды.</a:t>
            </a:r>
          </a:p>
          <a:p>
            <a:endParaRPr lang="ru-RU" dirty="0"/>
          </a:p>
        </p:txBody>
      </p:sp>
      <p:pic>
        <p:nvPicPr>
          <p:cNvPr id="28674" name="Picture 2" descr="ӘЛИХАН БӨКЕЙХАН – ХХ ғасырдағы “қазақ ханы” / Марфуға Шапиян"/>
          <p:cNvPicPr>
            <a:picLocks noChangeAspect="1" noChangeArrowheads="1"/>
          </p:cNvPicPr>
          <p:nvPr/>
        </p:nvPicPr>
        <p:blipFill>
          <a:blip r:embed="rId2" cstate="print"/>
          <a:srcRect/>
          <a:stretch>
            <a:fillRect/>
          </a:stretch>
        </p:blipFill>
        <p:spPr bwMode="auto">
          <a:xfrm>
            <a:off x="539552" y="1052736"/>
            <a:ext cx="3341621" cy="51845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980728"/>
            <a:ext cx="4186808" cy="485800"/>
          </a:xfrm>
        </p:spPr>
        <p:txBody>
          <a:bodyPr>
            <a:normAutofit/>
          </a:bodyPr>
          <a:lstStyle/>
          <a:p>
            <a:r>
              <a:rPr lang="kk-KZ" sz="2400" b="1" i="1" dirty="0" smtClean="0">
                <a:latin typeface="Times New Roman" pitchFamily="18" charset="0"/>
                <a:cs typeface="Times New Roman" pitchFamily="18" charset="0"/>
              </a:rPr>
              <a:t>Қызмет жолының бастауы:</a:t>
            </a:r>
            <a:endParaRPr lang="ru-RU" sz="2400" b="1" i="1" dirty="0">
              <a:latin typeface="Times New Roman" pitchFamily="18" charset="0"/>
              <a:cs typeface="Times New Roman" pitchFamily="18" charset="0"/>
            </a:endParaRPr>
          </a:p>
        </p:txBody>
      </p:sp>
      <p:sp>
        <p:nvSpPr>
          <p:cNvPr id="3" name="Текст 2"/>
          <p:cNvSpPr>
            <a:spLocks noGrp="1"/>
          </p:cNvSpPr>
          <p:nvPr>
            <p:ph type="body" idx="4294967295"/>
          </p:nvPr>
        </p:nvSpPr>
        <p:spPr>
          <a:xfrm>
            <a:off x="323528" y="1844824"/>
            <a:ext cx="8496300" cy="3672408"/>
          </a:xfrm>
        </p:spPr>
        <p:txBody>
          <a:bodyPr>
            <a:noAutofit/>
          </a:bodyPr>
          <a:lstStyle/>
          <a:p>
            <a:pPr>
              <a:buFont typeface="Wingdings" pitchFamily="2" charset="2"/>
              <a:buChar char="Ø"/>
            </a:pPr>
            <a:r>
              <a:rPr lang="ru-RU" sz="1400" noProof="1" smtClean="0">
                <a:latin typeface="Times New Roman" pitchFamily="18" charset="0"/>
                <a:cs typeface="Times New Roman" pitchFamily="18" charset="0"/>
              </a:rPr>
              <a:t>Аталмыш оқу орнын ойдағыдай бітіріп, Әлихан Бөкейханов 1894 жылы Омбы қаласына қайта оралады. Келісімен Омбы қаласындағы орман шаруашылығы училищесінде математика пәнінен оқытушы болып қызмет істейді. Осы жылдары социалистік бағыттағы «Степной край» газетінің қызметіне белсенді түрде араласып, оның редакция алқасының құрамына кірген.</a:t>
            </a:r>
            <a:br>
              <a:rPr lang="ru-RU" sz="1400" noProof="1" smtClean="0">
                <a:latin typeface="Times New Roman" pitchFamily="18" charset="0"/>
                <a:cs typeface="Times New Roman" pitchFamily="18" charset="0"/>
              </a:rPr>
            </a:br>
            <a:endParaRPr lang="ru-RU" sz="1400" noProof="1" smtClean="0">
              <a:latin typeface="Times New Roman" pitchFamily="18" charset="0"/>
              <a:cs typeface="Times New Roman" pitchFamily="18" charset="0"/>
            </a:endParaRPr>
          </a:p>
          <a:p>
            <a:pPr algn="just">
              <a:buFont typeface="Wingdings" pitchFamily="2" charset="2"/>
              <a:buChar char="Ø"/>
            </a:pPr>
            <a:r>
              <a:rPr lang="ru-RU" sz="1400" noProof="1" smtClean="0">
                <a:latin typeface="Times New Roman" pitchFamily="18" charset="0"/>
                <a:cs typeface="Times New Roman" pitchFamily="18" charset="0"/>
              </a:rPr>
              <a:t>Әлиханның Омбыдағы жылдары оның көрнекті қоғам, саяси қайраткер ретінде де, педагогтық, ғалымдық, әдебиеттанушылық талантын жан-жақты ашып берді. Ол қазақ халқының тұрмыс-тіршілігін, мәдениетін, шаруашылығын, төрт түлік малын, жер-суын жан жақты зерттеген санаулы ғалымдардың бірі.</a:t>
            </a:r>
          </a:p>
          <a:p>
            <a:pPr>
              <a:buFont typeface="Wingdings" pitchFamily="2" charset="2"/>
              <a:buChar char="Ø"/>
            </a:pPr>
            <a:endParaRPr lang="ru-RU" sz="1400" noProof="1" smtClean="0">
              <a:latin typeface="Times New Roman" pitchFamily="18" charset="0"/>
              <a:cs typeface="Times New Roman" pitchFamily="18" charset="0"/>
            </a:endParaRPr>
          </a:p>
          <a:p>
            <a:pPr>
              <a:buFont typeface="Wingdings" pitchFamily="2" charset="2"/>
              <a:buChar char="Ø"/>
            </a:pPr>
            <a:r>
              <a:rPr lang="ru-RU" sz="1400" noProof="1" smtClean="0">
                <a:latin typeface="Times New Roman" pitchFamily="18" charset="0"/>
                <a:cs typeface="Times New Roman" pitchFamily="18" charset="0"/>
              </a:rPr>
              <a:t>Әлихан Омбы қаласында Орыстың императорлық жағрафия қоғамының Батыс-Сібір бөлімінің қызметіне қызу араласады. Алғашқы күндерінен-ақ белсенділігімен танылған Әлихан 1896 жылы қоғамның Батыс-Сібір бөлімінің толық мүшелігіне қабылданады да, ал 1901 жылы бөлімнің басқару комитетіне мүше болып сайланады. Сонымен қатар, ол жағрафия қоғамы Батыс-Сібір бөлімінің Семейлік бөлімшесін ашуға және қызметіне тығыз араласып, «Запискилерде» ғылыми мақалаларын жиі жариялап отырды. Ол Абай Құнанбаевпен қатар Семейдің статистика комитетіне де мүше болды.</a:t>
            </a:r>
            <a:endParaRPr lang="ru-RU" sz="1400" noProof="1">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2132856"/>
            <a:ext cx="8964488" cy="286232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Әлихан Бөкейханов</a:t>
            </a:r>
          </a:p>
          <a:p>
            <a:pPr algn="ctr"/>
            <a:r>
              <a:rPr lang="kk-KZ"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“Алаш” қозғалысының  көсемі</a:t>
            </a:r>
            <a:endParaRPr lang="ru-RU"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4005064"/>
            <a:ext cx="7992888" cy="3231654"/>
          </a:xfrm>
          <a:prstGeom prst="rect">
            <a:avLst/>
          </a:prstGeom>
        </p:spPr>
        <p:txBody>
          <a:bodyPr wrap="square">
            <a:spAutoFit/>
          </a:bodyPr>
          <a:lstStyle/>
          <a:p>
            <a:pPr algn="just"/>
            <a:r>
              <a:rPr lang="en-US" sz="1400" noProof="1" smtClean="0">
                <a:latin typeface="Times New Roman" pitchFamily="18" charset="0"/>
                <a:cs typeface="Times New Roman" pitchFamily="18" charset="0"/>
              </a:rPr>
              <a:t>XX ғасырдың бас кезіндегі ұлт-азаттық қозғалыс тарихының өзекті мәселелерінің бірі – Алаш партиясының құрылуы, оның тарихи негіздері, саяси әлеуметтік сипаты және тарихта алатын орны. Қазақ зиялылары саяси партия құру әрекетін бірінші орыс революциясы жылдарында-ақ қолға алған болатын.</a:t>
            </a:r>
          </a:p>
          <a:p>
            <a:pPr algn="just"/>
            <a:r>
              <a:rPr lang="en-US" sz="1400" noProof="1" smtClean="0">
                <a:latin typeface="Times New Roman" pitchFamily="18" charset="0"/>
                <a:cs typeface="Times New Roman" pitchFamily="18" charset="0"/>
              </a:rPr>
              <a:t>XX ғасырдың басындағы елдегі аласапыран қиын кезеңде халықтың қамын ойлаған саяси күш – Алаш қозғалысы болатын. Осы қозғалыстың басында – саяси мәдениеті әлемдік деңгейге көтерілген, оқыған, сауатты, кәсіби даярлығы заманына сай адамгершілік-имандылық қасиеттері ата-бабамыздың сан ғасырлық қастерлі құндылықтарымен сусындаған Ә.Бөкейханов, А.Байтұрсынов, М.Дулатов, М.Тынышбаев, Ж.Ақбаев, Б.Қаратаев сияқты дүлдүлдер тұрса, солардың ізін басқан болашақтың нарқасқа ұлдары – Ж.Досмұхамедов, М.Жұмабаев, С.Сейфуллин, М.Шоқай, Т.Рысқұлов, С.Сәдуақасов, Ж.Аймауытов, М.Әуезов тағы басқалар одан әрі дамытты.             </a:t>
            </a:r>
          </a:p>
          <a:p>
            <a:r>
              <a:rPr lang="en-US" sz="1400" noProof="1" smtClean="0">
                <a:latin typeface="Times New Roman" pitchFamily="18" charset="0"/>
                <a:cs typeface="Times New Roman" pitchFamily="18" charset="0"/>
              </a:rPr>
              <a:t/>
            </a:r>
            <a:br>
              <a:rPr lang="en-US" sz="1400" noProof="1" smtClean="0">
                <a:latin typeface="Times New Roman" pitchFamily="18" charset="0"/>
                <a:cs typeface="Times New Roman" pitchFamily="18" charset="0"/>
              </a:rPr>
            </a:br>
            <a:r>
              <a:rPr lang="ru-RU" dirty="0" smtClean="0"/>
              <a:t/>
            </a:r>
            <a:br>
              <a:rPr lang="ru-RU" dirty="0" smtClean="0"/>
            </a:br>
            <a:endParaRPr lang="ru-RU" dirty="0"/>
          </a:p>
        </p:txBody>
      </p:sp>
      <p:pic>
        <p:nvPicPr>
          <p:cNvPr id="1028" name="Picture 4" descr="https://e-history.kz/media/upload/ckimages/1(26).JPG"/>
          <p:cNvPicPr>
            <a:picLocks noChangeAspect="1" noChangeArrowheads="1"/>
          </p:cNvPicPr>
          <p:nvPr/>
        </p:nvPicPr>
        <p:blipFill>
          <a:blip r:embed="rId2" cstate="print"/>
          <a:srcRect/>
          <a:stretch>
            <a:fillRect/>
          </a:stretch>
        </p:blipFill>
        <p:spPr bwMode="auto">
          <a:xfrm>
            <a:off x="1403648" y="692696"/>
            <a:ext cx="5688632" cy="31683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5157192"/>
            <a:ext cx="8352928" cy="2215991"/>
          </a:xfrm>
          <a:prstGeom prst="rect">
            <a:avLst/>
          </a:prstGeom>
        </p:spPr>
        <p:txBody>
          <a:bodyPr wrap="square">
            <a:spAutoFit/>
          </a:bodyPr>
          <a:lstStyle/>
          <a:p>
            <a:r>
              <a:rPr lang="ru-RU" sz="1400" noProof="1" smtClean="0">
                <a:latin typeface="Times New Roman" pitchFamily="18" charset="0"/>
                <a:cs typeface="Times New Roman" pitchFamily="18" charset="0"/>
              </a:rPr>
              <a:t>Тұңғыш жалпықазақ съезін шақыру туралы шешім 1917 жылғы сәуір айында өткен Торғай облыстық қазақ съезінде қабылданып, съезд оны даярлауды Ә.Бөкейханов пен А.Байтұрсынов бастаған бір топ қазақ зиялыларынан құрылған айрықша бюроға тапсырды.</a:t>
            </a:r>
          </a:p>
          <a:p>
            <a:r>
              <a:rPr lang="ru-RU" sz="1400" noProof="1" smtClean="0">
                <a:latin typeface="Times New Roman" pitchFamily="18" charset="0"/>
                <a:cs typeface="Times New Roman" pitchFamily="18" charset="0"/>
              </a:rPr>
              <a:t>Империялық езгідегі қазақ қоғамы жағдайында «Алаш» партия ретінде  өзінің идеологиялық негізі етіп, әрине, жалпыұлттық мүддені, қазақ шындығын алуға тиіс болды. Бұл толық табиғи құбылыс және басқаша болуы да мүмкін еместін.</a:t>
            </a:r>
            <a:r>
              <a:rPr lang="ru-RU" noProof="1" smtClean="0"/>
              <a:t/>
            </a:r>
            <a:br>
              <a:rPr lang="ru-RU" noProof="1" smtClean="0"/>
            </a:br>
            <a:r>
              <a:rPr lang="ru-RU" noProof="1" smtClean="0"/>
              <a:t/>
            </a:r>
            <a:br>
              <a:rPr lang="ru-RU" noProof="1" smtClean="0"/>
            </a:br>
            <a:r>
              <a:rPr lang="ru-RU" noProof="1" smtClean="0"/>
              <a:t/>
            </a:r>
            <a:br>
              <a:rPr lang="ru-RU" noProof="1" smtClean="0"/>
            </a:br>
            <a:endParaRPr lang="ru-RU" noProof="1"/>
          </a:p>
        </p:txBody>
      </p:sp>
      <p:pic>
        <p:nvPicPr>
          <p:cNvPr id="19458" name="Picture 2" descr="алаш қозғалысы және ұлттық тәуелсіздік идеясы"/>
          <p:cNvPicPr>
            <a:picLocks noChangeAspect="1" noChangeArrowheads="1"/>
          </p:cNvPicPr>
          <p:nvPr/>
        </p:nvPicPr>
        <p:blipFill>
          <a:blip r:embed="rId2" cstate="print"/>
          <a:srcRect/>
          <a:stretch>
            <a:fillRect/>
          </a:stretch>
        </p:blipFill>
        <p:spPr bwMode="auto">
          <a:xfrm>
            <a:off x="1331640" y="980728"/>
            <a:ext cx="6562488" cy="37704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196752"/>
            <a:ext cx="3960440" cy="5109091"/>
          </a:xfrm>
          <a:prstGeom prst="rect">
            <a:avLst/>
          </a:prstGeom>
        </p:spPr>
        <p:txBody>
          <a:bodyPr wrap="square">
            <a:spAutoFit/>
          </a:bodyPr>
          <a:lstStyle/>
          <a:p>
            <a:pPr algn="just"/>
            <a:r>
              <a:rPr lang="ru-RU" sz="1400" b="1" noProof="1" smtClean="0">
                <a:latin typeface="Times New Roman" pitchFamily="18" charset="0"/>
                <a:cs typeface="Times New Roman" pitchFamily="18" charset="0"/>
              </a:rPr>
              <a:t>Ә.Бөкейханов: </a:t>
            </a:r>
            <a:r>
              <a:rPr lang="ru-RU" sz="1400" i="1" noProof="1" smtClean="0">
                <a:latin typeface="Times New Roman" pitchFamily="18" charset="0"/>
                <a:cs typeface="Times New Roman" pitchFamily="18" charset="0"/>
              </a:rPr>
              <a:t>«бұл болып тұрған заман Алаштың азаматына зор жүк. Бізде бірлік болып, іс қыла білетін шебер табылса, Алаштың баласы бақыт-махаббат жолына түсті. Кейінгі үрім-бұтақ не алғыс, не қарғыс бере-бере жүретін алдымызда зор шарттар бар! Осыны аңғар, жұртым қазақ!»</a:t>
            </a:r>
            <a:r>
              <a:rPr lang="ru-RU" sz="1400" noProof="1" smtClean="0">
                <a:latin typeface="Times New Roman" pitchFamily="18" charset="0"/>
                <a:cs typeface="Times New Roman" pitchFamily="18" charset="0"/>
              </a:rPr>
              <a:t> деп көрсетіп, бюроның атынан депутаттыққа кандидат деген 43 адамның атын атап, халықтың талқысына ұсынды. Олардың арасында Ж.Ақбаев, А.Бірімжанов, Х.Досмұхамедов, Р.Мәрсеков сияқты белгілі қайраткерлерден бастап А.Кенжин, С.Сабатаев, М.Төлебаев сияқты саясатқа енді араласа бастаған жастар; Уақытша үкімет комиссарлары мен мұғалімдер, дәрігерлер мен шығармашылық интеллигенция өкілдері бар еді. Сонымен, тұңғыш жалпықазақ съезі 21-26 шілде аралығында Орынбор қаласында өтті. Съезд жұмысына Ақмола, Семей, Торғай, Орал, Жетісу, Сырдария, Ферғана облыстарынан және Бөкей ордасынан мәселелер қойылып, олардың арасында мемлекет билеу түрі, қазақ.</a:t>
            </a:r>
            <a:r>
              <a:rPr lang="ru-RU" dirty="0" smtClean="0"/>
              <a:t/>
            </a:r>
            <a:br>
              <a:rPr lang="ru-RU" dirty="0" smtClean="0"/>
            </a:br>
            <a:endParaRPr lang="ru-RU" dirty="0"/>
          </a:p>
        </p:txBody>
      </p:sp>
      <p:pic>
        <p:nvPicPr>
          <p:cNvPr id="20482" name="Picture 2" descr="Бокейханов Алихан"/>
          <p:cNvPicPr>
            <a:picLocks noChangeAspect="1" noChangeArrowheads="1"/>
          </p:cNvPicPr>
          <p:nvPr/>
        </p:nvPicPr>
        <p:blipFill>
          <a:blip r:embed="rId2" cstate="print"/>
          <a:srcRect/>
          <a:stretch>
            <a:fillRect/>
          </a:stretch>
        </p:blipFill>
        <p:spPr bwMode="auto">
          <a:xfrm>
            <a:off x="5292080" y="1844824"/>
            <a:ext cx="2800350"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3933056"/>
            <a:ext cx="7200800" cy="2677656"/>
          </a:xfrm>
          <a:prstGeom prst="rect">
            <a:avLst/>
          </a:prstGeom>
        </p:spPr>
        <p:txBody>
          <a:bodyPr wrap="square">
            <a:spAutoFit/>
          </a:bodyPr>
          <a:lstStyle/>
          <a:p>
            <a:pPr algn="just"/>
            <a:r>
              <a:rPr lang="ru-RU" sz="1400" noProof="1" smtClean="0">
                <a:latin typeface="Times New Roman" pitchFamily="18" charset="0"/>
                <a:cs typeface="Times New Roman" pitchFamily="18" charset="0"/>
              </a:rPr>
              <a:t>«Алаш» партиясының облыстық ұйымдары 1917 жылдың қазан айынан қалыптаса бастайды. Мәселен, </a:t>
            </a:r>
            <a:r>
              <a:rPr lang="ru-RU" sz="1400" b="1" noProof="1" smtClean="0">
                <a:latin typeface="Times New Roman" pitchFamily="18" charset="0"/>
                <a:cs typeface="Times New Roman" pitchFamily="18" charset="0"/>
              </a:rPr>
              <a:t>Ә.Бөкейхановтың </a:t>
            </a:r>
            <a:r>
              <a:rPr lang="ru-RU" sz="1400" noProof="1" smtClean="0">
                <a:latin typeface="Times New Roman" pitchFamily="18" charset="0"/>
                <a:cs typeface="Times New Roman" pitchFamily="18" charset="0"/>
              </a:rPr>
              <a:t>тікелей ұйымдастыруымен  және басшылығымен қазан айының шамамен 12-20 жұлдызы аралығында партияның облыстық ұйымдары алдымен Семейде, сонан соң Омбыда, ал қарашаның 10-на қарай Орынборда ашылады.</a:t>
            </a:r>
          </a:p>
          <a:p>
            <a:pPr algn="just"/>
            <a:r>
              <a:rPr lang="ru-RU" sz="1400" noProof="1" smtClean="0">
                <a:latin typeface="Times New Roman" pitchFamily="18" charset="0"/>
                <a:cs typeface="Times New Roman" pitchFamily="18" charset="0"/>
              </a:rPr>
              <a:t>«Алаш» партиясының Семей облыстық комитетінің ашылуы </a:t>
            </a:r>
            <a:r>
              <a:rPr lang="ru-RU" sz="1400" b="1" noProof="1" smtClean="0">
                <a:latin typeface="Times New Roman" pitchFamily="18" charset="0"/>
                <a:cs typeface="Times New Roman" pitchFamily="18" charset="0"/>
              </a:rPr>
              <a:t>Ә.Бөкейхановтың</a:t>
            </a:r>
            <a:r>
              <a:rPr lang="ru-RU" sz="1400" noProof="1" smtClean="0">
                <a:latin typeface="Times New Roman" pitchFamily="18" charset="0"/>
                <a:cs typeface="Times New Roman" pitchFamily="18" charset="0"/>
              </a:rPr>
              <a:t> Тамда 8-10 қазан аралығында болып өткен Сібір автономистері съезінен қайтар сапарында іске асырылады. Ол қайтар жолында Семей қаласына тоқтап 12-13 қазан күндері қала жұртшылығымен кездесулер  өткізіп, баяндамалар жасайды. Ал оның соңы «Алаш» партиясының 15-кісіден тұратын уақытша комитетін  ашумен аяқталады. Комитеттің төрағасы болып Халел Ғаббасов, хатшысына Сыдық Дүйсенбин, қазынашы Әнуар Молдабаев сайланды.</a:t>
            </a:r>
          </a:p>
          <a:p>
            <a:pPr algn="just"/>
            <a:r>
              <a:rPr lang="ru-RU" sz="1400" noProof="1" smtClean="0">
                <a:latin typeface="Times New Roman" pitchFamily="18" charset="0"/>
                <a:cs typeface="Times New Roman" pitchFamily="18" charset="0"/>
              </a:rPr>
              <a:t> </a:t>
            </a:r>
            <a:r>
              <a:rPr lang="ru-RU" sz="1400" b="1" noProof="1" smtClean="0">
                <a:latin typeface="Times New Roman" pitchFamily="18" charset="0"/>
                <a:cs typeface="Times New Roman" pitchFamily="18" charset="0"/>
              </a:rPr>
              <a:t>Комитет мүшелері оған құрметті төраға етіп Әлихан Бөкейхановты сайлайды</a:t>
            </a:r>
            <a:r>
              <a:rPr lang="ru-RU" sz="1400" b="1" dirty="0" smtClean="0">
                <a:latin typeface="Times New Roman" pitchFamily="18" charset="0"/>
                <a:cs typeface="Times New Roman" pitchFamily="18" charset="0"/>
              </a:rPr>
              <a:t>.</a:t>
            </a:r>
          </a:p>
        </p:txBody>
      </p:sp>
      <p:pic>
        <p:nvPicPr>
          <p:cNvPr id="21506" name="Picture 2" descr="Алаш қозғалысы және қазіргі заман"/>
          <p:cNvPicPr>
            <a:picLocks noChangeAspect="1" noChangeArrowheads="1"/>
          </p:cNvPicPr>
          <p:nvPr/>
        </p:nvPicPr>
        <p:blipFill>
          <a:blip r:embed="rId2" cstate="print"/>
          <a:srcRect/>
          <a:stretch>
            <a:fillRect/>
          </a:stretch>
        </p:blipFill>
        <p:spPr bwMode="auto">
          <a:xfrm>
            <a:off x="1115616" y="908720"/>
            <a:ext cx="6720746" cy="295232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136</TotalTime>
  <Words>554</Words>
  <Application>Microsoft Office PowerPoint</Application>
  <PresentationFormat>Экран (4:3)</PresentationFormat>
  <Paragraphs>40</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Georgia</vt:lpstr>
      <vt:lpstr>Kz Times New Roman</vt:lpstr>
      <vt:lpstr>Times New Roman</vt:lpstr>
      <vt:lpstr>Trebuchet MS</vt:lpstr>
      <vt:lpstr>Wingdings</vt:lpstr>
      <vt:lpstr>Wingdings 2</vt:lpstr>
      <vt:lpstr>Городская</vt:lpstr>
      <vt:lpstr>Презентация PowerPoint</vt:lpstr>
      <vt:lpstr>Презентация PowerPoint</vt:lpstr>
      <vt:lpstr>Білім алу жолы</vt:lpstr>
      <vt:lpstr>Қызмет жолының бастауы: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s.algazieva</dc:creator>
  <cp:lastModifiedBy>Ardak S. Seksenbayeva</cp:lastModifiedBy>
  <cp:revision>14</cp:revision>
  <dcterms:created xsi:type="dcterms:W3CDTF">2021-12-15T08:22:51Z</dcterms:created>
  <dcterms:modified xsi:type="dcterms:W3CDTF">2021-12-20T10:10:32Z</dcterms:modified>
</cp:coreProperties>
</file>