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1"/>
    <p:sldMasterId id="2147484846" r:id="rId2"/>
    <p:sldMasterId id="2147484879" r:id="rId3"/>
    <p:sldMasterId id="2147484961" r:id="rId4"/>
    <p:sldMasterId id="2147484978" r:id="rId5"/>
  </p:sldMasterIdLst>
  <p:notesMasterIdLst>
    <p:notesMasterId r:id="rId25"/>
  </p:notesMasterIdLst>
  <p:sldIdLst>
    <p:sldId id="558" r:id="rId6"/>
    <p:sldId id="578" r:id="rId7"/>
    <p:sldId id="592" r:id="rId8"/>
    <p:sldId id="582" r:id="rId9"/>
    <p:sldId id="601" r:id="rId10"/>
    <p:sldId id="602" r:id="rId11"/>
    <p:sldId id="596" r:id="rId12"/>
    <p:sldId id="603" r:id="rId13"/>
    <p:sldId id="564" r:id="rId14"/>
    <p:sldId id="598" r:id="rId15"/>
    <p:sldId id="604" r:id="rId16"/>
    <p:sldId id="597" r:id="rId17"/>
    <p:sldId id="605" r:id="rId18"/>
    <p:sldId id="606" r:id="rId19"/>
    <p:sldId id="607" r:id="rId20"/>
    <p:sldId id="608" r:id="rId21"/>
    <p:sldId id="609" r:id="rId22"/>
    <p:sldId id="610" r:id="rId23"/>
    <p:sldId id="294" r:id="rId24"/>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38A"/>
    <a:srgbClr val="A00E18"/>
    <a:srgbClr val="FF3300"/>
    <a:srgbClr val="FFCCFF"/>
    <a:srgbClr val="CCECFF"/>
    <a:srgbClr val="00FF00"/>
    <a:srgbClr val="CCFFCC"/>
    <a:srgbClr val="00CC00"/>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2159" autoAdjust="0"/>
  </p:normalViewPr>
  <p:slideViewPr>
    <p:cSldViewPr>
      <p:cViewPr varScale="1">
        <p:scale>
          <a:sx n="79" d="100"/>
          <a:sy n="79" d="100"/>
        </p:scale>
        <p:origin x="1236" y="84"/>
      </p:cViewPr>
      <p:guideLst>
        <p:guide orient="horz" pos="1800"/>
        <p:guide pos="288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p14="http://schemas.microsoft.com/office/powerpoint/2010/main"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9</a:t>
            </a:fld>
            <a:endParaRPr lang="ru-RU"/>
          </a:p>
        </p:txBody>
      </p:sp>
    </p:spTree>
    <p:extLst>
      <p:ext uri="{BB962C8B-B14F-4D97-AF65-F5344CB8AC3E}">
        <p14:creationId xmlns:p14="http://schemas.microsoft.com/office/powerpoint/2010/main" val="294381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12</a:t>
            </a:fld>
            <a:endParaRPr lang="ru-RU"/>
          </a:p>
        </p:txBody>
      </p:sp>
    </p:spTree>
    <p:extLst>
      <p:ext uri="{BB962C8B-B14F-4D97-AF65-F5344CB8AC3E}">
        <p14:creationId xmlns:p14="http://schemas.microsoft.com/office/powerpoint/2010/main" val="179894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36373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191823"/>
            <a:ext cx="8382000" cy="664797"/>
          </a:xfrm>
        </p:spPr>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635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2221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147855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7151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22845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179075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46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1171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252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237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233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p14="http://schemas.microsoft.com/office/powerpoint/2010/main" val="29519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30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9056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651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748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407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2036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25228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0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atin typeface="+mj-lt"/>
              </a:defRPr>
            </a:lvl1pPr>
          </a:lstStyle>
          <a:p>
            <a:r>
              <a:rPr lang="ru-RU"/>
              <a:t>Образец заголовка</a:t>
            </a:r>
            <a:endParaRPr lang="en-US" dirty="0"/>
          </a:p>
        </p:txBody>
      </p:sp>
      <p:sp>
        <p:nvSpPr>
          <p:cNvPr id="6" name="Text Placeholder 5"/>
          <p:cNvSpPr>
            <a:spLocks noGrp="1"/>
          </p:cNvSpPr>
          <p:nvPr>
            <p:ph type="body" sz="quarter" idx="10"/>
          </p:nvPr>
        </p:nvSpPr>
        <p:spPr>
          <a:xfrm>
            <a:off x="381000" y="1176293"/>
            <a:ext cx="8382000" cy="1842385"/>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0878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1033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3</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5</a:t>
            </a: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9813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5</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6</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1957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22762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7604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84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657057"/>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67701707"/>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688" y="1383771"/>
            <a:ext cx="6691312"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42374"/>
          </a:xfrm>
        </p:spPr>
        <p:txBody>
          <a:bodyPr/>
          <a:lstStyle>
            <a:lvl1pPr>
              <a:defRPr sz="175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346249"/>
          </a:xfrm>
        </p:spPr>
        <p:txBody>
          <a:bodyPr/>
          <a:lstStyle>
            <a:lvl1pPr marL="0">
              <a:spcAft>
                <a:spcPts val="0"/>
              </a:spcAft>
              <a:buNone/>
              <a:defRPr sz="2500" baseline="0"/>
            </a:lvl1pPr>
          </a:lstStyle>
          <a:p>
            <a:r>
              <a:rPr lang="ru-RU"/>
              <a:t>Образец подзаголовка</a:t>
            </a:r>
            <a:endParaRPr lang="en-US" dirty="0"/>
          </a:p>
        </p:txBody>
      </p:sp>
    </p:spTree>
    <p:extLst>
      <p:ext uri="{BB962C8B-B14F-4D97-AF65-F5344CB8AC3E}">
        <p14:creationId xmlns:p14="http://schemas.microsoft.com/office/powerpoint/2010/main" val="3936154108"/>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726" y="0"/>
            <a:ext cx="5629275"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82855736"/>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23102"/>
          </a:xfrm>
        </p:spPr>
        <p:txBody>
          <a:bodyPr/>
          <a:lstStyle>
            <a:lvl1pPr marL="0" indent="0">
              <a:buNone/>
              <a:defRPr sz="2333">
                <a:solidFill>
                  <a:schemeClr val="bg2"/>
                </a:solidFill>
              </a:defRPr>
            </a:lvl1pPr>
          </a:lstStyle>
          <a:p>
            <a:pPr lvl="0"/>
            <a:r>
              <a:rPr lang="ru-RU"/>
              <a:t>Образец текста</a:t>
            </a:r>
          </a:p>
        </p:txBody>
      </p:sp>
      <p:sp>
        <p:nvSpPr>
          <p:cNvPr id="5" name="Title 1"/>
          <p:cNvSpPr>
            <a:spLocks noGrp="1"/>
          </p:cNvSpPr>
          <p:nvPr>
            <p:ph type="title"/>
          </p:nvPr>
        </p:nvSpPr>
        <p:spPr>
          <a:xfrm>
            <a:off x="454561" y="1358229"/>
            <a:ext cx="4753778" cy="461601"/>
          </a:xfrm>
          <a:noFill/>
          <a:ln w="9525">
            <a:noFill/>
            <a:miter lim="800000"/>
            <a:headEnd/>
            <a:tailEnd/>
          </a:ln>
        </p:spPr>
        <p:txBody>
          <a:bodyPr anchor="b"/>
          <a:lstStyle>
            <a:lvl1pPr>
              <a:defRPr lang="en-US" sz="3333"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1827188382"/>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861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461665"/>
          </a:xfrm>
          <a:noFill/>
          <a:ln w="9525">
            <a:noFill/>
            <a:miter lim="800000"/>
            <a:headEnd/>
            <a:tailEnd/>
          </a:ln>
        </p:spPr>
        <p:txBody>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55524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721149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356525"/>
          </a:xfrm>
        </p:spPr>
        <p:txBody>
          <a:bodyPr/>
          <a:lstStyle>
            <a:lvl1pPr marL="191816" indent="-191816">
              <a:defRPr sz="1500">
                <a:effectLst/>
              </a:defRPr>
            </a:lvl1pPr>
            <a:lvl2pPr marL="334685" indent="-142869">
              <a:defRPr sz="1333">
                <a:effectLst/>
              </a:defRPr>
            </a:lvl2pPr>
            <a:lvl3pPr marL="571477" indent="-193138">
              <a:defRPr sz="1333">
                <a:effectLst/>
              </a:defRPr>
            </a:lvl3pPr>
            <a:lvl4pPr marL="761970" indent="-191816">
              <a:defRPr sz="1333">
                <a:effectLst/>
              </a:defRPr>
            </a:lvl4pPr>
            <a:lvl5pPr marL="761970" indent="7937">
              <a:buNone/>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96452400"/>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461601"/>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535397"/>
            <a:ext cx="4040188"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4" name="Content Placeholder 3"/>
          <p:cNvSpPr>
            <a:spLocks noGrp="1"/>
          </p:cNvSpPr>
          <p:nvPr>
            <p:ph sz="half" idx="2"/>
          </p:nvPr>
        </p:nvSpPr>
        <p:spPr>
          <a:xfrm>
            <a:off x="457200" y="1812396"/>
            <a:ext cx="4040188"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535397"/>
            <a:ext cx="4041775"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6" name="Content Placeholder 5"/>
          <p:cNvSpPr>
            <a:spLocks noGrp="1"/>
          </p:cNvSpPr>
          <p:nvPr>
            <p:ph sz="quarter" idx="4"/>
          </p:nvPr>
        </p:nvSpPr>
        <p:spPr>
          <a:xfrm>
            <a:off x="4645026" y="1812396"/>
            <a:ext cx="4041775"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5119678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36978159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351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a:solidFill>
                  <a:srgbClr val="FFFFFF"/>
                </a:solidFill>
                <a:latin typeface="Segoe"/>
              </a:rPr>
              <a:t>|    </a:t>
            </a:r>
            <a:fld id="{9F035F31-28CE-4412-86D0-57FB1DC81DF2}" type="slidenum">
              <a:rPr lang="en-US" sz="1000">
                <a:solidFill>
                  <a:srgbClr val="FFFFFF"/>
                </a:solidFill>
                <a:latin typeface="Segoe"/>
              </a:rPr>
              <a:pPr algn="r" eaLnBrk="1" hangingPunct="1"/>
              <a:t>‹#›</a:t>
            </a:fld>
            <a:endParaRPr lang="en-US" sz="10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241885"/>
            <a:ext cx="5486400" cy="230897"/>
          </a:xfrm>
        </p:spPr>
        <p:txBody>
          <a:bodyPr anchor="b"/>
          <a:lstStyle>
            <a:lvl1pPr algn="l">
              <a:defRPr sz="1667"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461729"/>
          </a:xfrm>
        </p:spPr>
        <p:txBody>
          <a:bodyPr lIns="91440" tIns="45720" rIns="91440" bIns="45720"/>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61647"/>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ru-RU"/>
              <a:t>Образец текста</a:t>
            </a:r>
          </a:p>
        </p:txBody>
      </p:sp>
    </p:spTree>
    <p:extLst>
      <p:ext uri="{BB962C8B-B14F-4D97-AF65-F5344CB8AC3E}">
        <p14:creationId xmlns:p14="http://schemas.microsoft.com/office/powerpoint/2010/main" val="33599032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07749"/>
          </a:xfrm>
        </p:spPr>
        <p:txBody>
          <a:bodyPr/>
          <a:lstStyle>
            <a:lvl1pPr>
              <a:defRPr sz="1500"/>
            </a:lvl1pPr>
          </a:lstStyle>
          <a:p>
            <a:pPr lvl="0"/>
            <a:r>
              <a:rPr lang="ru-RU"/>
              <a:t>Образец текста</a:t>
            </a:r>
          </a:p>
        </p:txBody>
      </p:sp>
      <p:sp>
        <p:nvSpPr>
          <p:cNvPr id="14" name="Content Placeholder 16"/>
          <p:cNvSpPr>
            <a:spLocks noGrp="1"/>
          </p:cNvSpPr>
          <p:nvPr>
            <p:ph sz="half" idx="2"/>
          </p:nvPr>
        </p:nvSpPr>
        <p:spPr>
          <a:xfrm>
            <a:off x="3367044" y="1886714"/>
            <a:ext cx="2375731" cy="207749"/>
          </a:xfrm>
        </p:spPr>
        <p:txBody>
          <a:bodyPr/>
          <a:lstStyle>
            <a:lvl1pPr>
              <a:defRPr sz="1500"/>
            </a:lvl1pPr>
          </a:lstStyle>
          <a:p>
            <a:pPr lvl="0"/>
            <a:r>
              <a:rPr lang="ru-RU"/>
              <a:t>Образец текста</a:t>
            </a:r>
          </a:p>
        </p:txBody>
      </p:sp>
      <p:sp>
        <p:nvSpPr>
          <p:cNvPr id="15" name="Content Placeholder 17"/>
          <p:cNvSpPr>
            <a:spLocks noGrp="1"/>
          </p:cNvSpPr>
          <p:nvPr>
            <p:ph sz="half" idx="10"/>
          </p:nvPr>
        </p:nvSpPr>
        <p:spPr>
          <a:xfrm>
            <a:off x="6161519" y="1886714"/>
            <a:ext cx="2451219" cy="207749"/>
          </a:xfrm>
        </p:spPr>
        <p:txBody>
          <a:bodyPr/>
          <a:lstStyle>
            <a:lvl1pPr>
              <a:defRPr sz="1500"/>
            </a:lvl1pPr>
          </a:lstStyle>
          <a:p>
            <a:pPr lvl="0"/>
            <a:r>
              <a:rPr lang="ru-RU"/>
              <a:t>Образец текста</a:t>
            </a:r>
          </a:p>
        </p:txBody>
      </p:sp>
    </p:spTree>
    <p:extLst>
      <p:ext uri="{BB962C8B-B14F-4D97-AF65-F5344CB8AC3E}">
        <p14:creationId xmlns:p14="http://schemas.microsoft.com/office/powerpoint/2010/main" val="197118727"/>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7219950"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2667">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5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1663196488"/>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43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6188" tIns="38094" rIns="76188" bIns="3809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583">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583">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83">
                <a:solidFill>
                  <a:srgbClr val="000000"/>
                </a:solidFill>
                <a:latin typeface="Segoe"/>
                <a:cs typeface="Arial" pitchFamily="34" charset="0"/>
              </a:rPr>
            </a:br>
            <a:r>
              <a:rPr lang="en-US" sz="583">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0476794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381000" y="1176294"/>
            <a:ext cx="4114800" cy="177484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176294"/>
            <a:ext cx="4114800" cy="177484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410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167"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17305194"/>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46160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323102"/>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12.05.2020</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26783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336884109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124931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368169707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6AE706B-6129-4564-971F-4ACA1AA3CA16}"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9318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6AE706B-6129-4564-971F-4ACA1AA3CA16}" type="datetimeFigureOut">
              <a:rPr lang="ru-RU" smtClean="0"/>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190118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6AE706B-6129-4564-971F-4ACA1AA3CA16}" type="datetimeFigureOut">
              <a:rPr lang="ru-RU" smtClean="0"/>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72532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AE706B-6129-4564-971F-4ACA1AA3CA16}" type="datetimeFigureOut">
              <a:rPr lang="ru-RU" smtClean="0"/>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B58312-3931-4FDA-948A-9FB6BA356D59}" type="slidenum">
              <a:rPr lang="ru-RU" smtClean="0"/>
              <a:t>‹#›</a:t>
            </a:fld>
            <a:endParaRPr lang="ru-RU"/>
          </a:p>
        </p:txBody>
      </p:sp>
      <p:pic>
        <p:nvPicPr>
          <p:cNvPr id="5"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6AE706B-6129-4564-971F-4ACA1AA3CA16}"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8197437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381000" y="1176294"/>
            <a:ext cx="4114800"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380999" y="1812396"/>
            <a:ext cx="4114800" cy="128112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982" y="1176294"/>
            <a:ext cx="4117019"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117974" cy="128112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9838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6AE706B-6129-4564-971F-4ACA1AA3CA16}"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26419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53456901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58312-3931-4FDA-948A-9FB6BA356D59}" type="slidenum">
              <a:rPr lang="ru-RU" smtClean="0"/>
              <a:t>‹#›</a:t>
            </a:fld>
            <a:endParaRPr lang="ru-RU"/>
          </a:p>
        </p:txBody>
      </p:sp>
    </p:spTree>
    <p:extLst>
      <p:ext uri="{BB962C8B-B14F-4D97-AF65-F5344CB8AC3E}">
        <p14:creationId xmlns:p14="http://schemas.microsoft.com/office/powerpoint/2010/main" val="419781856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22762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Tree>
    <p:extLst>
      <p:ext uri="{BB962C8B-B14F-4D97-AF65-F5344CB8AC3E}">
        <p14:creationId xmlns:p14="http://schemas.microsoft.com/office/powerpoint/2010/main" val="18751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8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7.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1329595"/>
          </a:xfrm>
          <a:prstGeom prst="rect">
            <a:avLst/>
          </a:prstGeom>
        </p:spPr>
        <p:txBody>
          <a:bodyPr vert="horz" wrap="square" lIns="0" tIns="0" rIns="0" bIns="0" rtlCol="0" anchor="t">
            <a:spAutoFit/>
          </a:bodyPr>
          <a:lstStyle/>
          <a:p>
            <a:r>
              <a:rPr lang="de-DE"/>
              <a:t>Titelmasterformat durch Klicken bearbeiten</a:t>
            </a:r>
            <a:endParaRPr lang="en-US" dirty="0"/>
          </a:p>
        </p:txBody>
      </p:sp>
      <p:sp>
        <p:nvSpPr>
          <p:cNvPr id="1027"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664797"/>
          </a:xfrm>
          <a:prstGeom prst="rect">
            <a:avLst/>
          </a:prstGeom>
        </p:spPr>
        <p:txBody>
          <a:bodyPr vert="horz" wrap="square" lIns="0" tIns="0" rIns="0" bIns="0" rtlCol="0" anchor="t">
            <a:spAutoFit/>
          </a:bodyPr>
          <a:lstStyle/>
          <a:p>
            <a:r>
              <a:rPr lang="ru-RU"/>
              <a:t>Образец заголовка</a:t>
            </a:r>
            <a:endParaRPr lang="en-US" dirty="0"/>
          </a:p>
        </p:txBody>
      </p:sp>
      <p:sp>
        <p:nvSpPr>
          <p:cNvPr id="2051"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60" r:id="rId13"/>
    <p:sldLayoutId id="2147484955" r:id="rId14"/>
    <p:sldLayoutId id="2147484956" r:id="rId15"/>
    <p:sldLayoutId id="214748495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4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65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323236437"/>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 id="2147484974" r:id="rId13"/>
    <p:sldLayoutId id="2147484975" r:id="rId14"/>
    <p:sldLayoutId id="2147484976" r:id="rId15"/>
    <p:sldLayoutId id="2147484977" r:id="rId16"/>
  </p:sldLayoutIdLst>
  <p:transition>
    <p:fade/>
  </p:transition>
  <p:hf hdr="0" ftr="0" dt="0"/>
  <p:txStyles>
    <p:titleStyle>
      <a:lvl1pPr algn="l" rtl="0" fontAlgn="base">
        <a:lnSpc>
          <a:spcPct val="90000"/>
        </a:lnSpc>
        <a:spcBef>
          <a:spcPct val="0"/>
        </a:spcBef>
        <a:spcAft>
          <a:spcPct val="0"/>
        </a:spcAft>
        <a:defRPr sz="3333">
          <a:solidFill>
            <a:schemeClr val="bg1"/>
          </a:solidFill>
          <a:latin typeface="+mj-lt"/>
          <a:ea typeface="+mj-ea"/>
          <a:cs typeface="+mj-cs"/>
        </a:defRPr>
      </a:lvl1pPr>
      <a:lvl2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5pPr>
      <a:lvl6pPr marL="380985"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6pPr>
      <a:lvl7pPr marL="761970"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7pPr>
      <a:lvl8pPr marL="1142954"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8pPr>
      <a:lvl9pPr marL="1523939"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9pPr>
    </p:titleStyle>
    <p:bodyStyle>
      <a:lvl1pPr marL="285739" indent="-285739" algn="l" rtl="0" fontAlgn="base">
        <a:lnSpc>
          <a:spcPct val="90000"/>
        </a:lnSpc>
        <a:spcBef>
          <a:spcPct val="0"/>
        </a:spcBef>
        <a:spcAft>
          <a:spcPts val="750"/>
        </a:spcAft>
        <a:buClr>
          <a:schemeClr val="bg1"/>
        </a:buClr>
        <a:buSzPct val="85000"/>
        <a:buFont typeface="Wingdings" pitchFamily="2" charset="2"/>
        <a:buChar char="§"/>
        <a:defRPr sz="2333">
          <a:solidFill>
            <a:schemeClr val="bg2"/>
          </a:solidFill>
          <a:latin typeface="+mn-lt"/>
          <a:ea typeface="+mn-ea"/>
          <a:cs typeface="+mn-cs"/>
        </a:defRPr>
      </a:lvl1pPr>
      <a:lvl2pPr marL="570155" indent="-191816"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2pPr>
      <a:lvl3pPr marL="955108" indent="-193138"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3pPr>
      <a:lvl4pPr marL="1333447" indent="-190492"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4pPr>
      <a:lvl5pPr marL="1711786" indent="-187847"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5pPr>
      <a:lvl6pPr marL="229649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6pPr>
      <a:lvl7pPr marL="267747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7pPr>
      <a:lvl8pPr marL="305846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8pPr>
      <a:lvl9pPr marL="343944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6AE706B-6129-4564-971F-4ACA1AA3CA16}" type="datetimeFigureOut">
              <a:rPr lang="ru-RU" smtClean="0"/>
              <a:t>12.05.2020</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6B58312-3931-4FDA-948A-9FB6BA356D59}" type="slidenum">
              <a:rPr lang="ru-RU" smtClean="0"/>
              <a:t>‹#›</a:t>
            </a:fld>
            <a:endParaRPr lang="ru-RU"/>
          </a:p>
        </p:txBody>
      </p:sp>
    </p:spTree>
    <p:extLst>
      <p:ext uri="{BB962C8B-B14F-4D97-AF65-F5344CB8AC3E}">
        <p14:creationId xmlns:p14="http://schemas.microsoft.com/office/powerpoint/2010/main" val="661292054"/>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5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14"/>
            <a:ext cx="4716016" cy="533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9952" y="1849388"/>
            <a:ext cx="4769943" cy="3477875"/>
          </a:xfrm>
          <a:prstGeom prst="rect">
            <a:avLst/>
          </a:prstGeom>
          <a:noFill/>
        </p:spPr>
        <p:txBody>
          <a:bodyPr wrap="square" rtlCol="0">
            <a:spAutoFit/>
          </a:bodyPr>
          <a:lstStyle/>
          <a:p>
            <a:pPr algn="ctr"/>
            <a:r>
              <a:rPr lang="ru-RU" sz="2400" b="1" i="1" dirty="0" err="1">
                <a:solidFill>
                  <a:schemeClr val="tx2">
                    <a:lumMod val="75000"/>
                  </a:schemeClr>
                </a:solidFill>
                <a:cs typeface="Arial" panose="020B0604020202020204" pitchFamily="34" charset="0"/>
              </a:rPr>
              <a:t>Ақпаратты</a:t>
            </a:r>
            <a:r>
              <a:rPr lang="ru-RU" sz="2400" b="1" i="1" dirty="0">
                <a:solidFill>
                  <a:schemeClr val="tx2">
                    <a:lumMod val="75000"/>
                  </a:schemeClr>
                </a:solidFill>
                <a:cs typeface="Arial" panose="020B0604020202020204" pitchFamily="34" charset="0"/>
              </a:rPr>
              <a:t> </a:t>
            </a:r>
            <a:r>
              <a:rPr lang="ru-RU" sz="2400" b="1" i="1" dirty="0" err="1">
                <a:solidFill>
                  <a:schemeClr val="tx2">
                    <a:lumMod val="75000"/>
                  </a:schemeClr>
                </a:solidFill>
                <a:cs typeface="Arial" panose="020B0604020202020204" pitchFamily="34" charset="0"/>
              </a:rPr>
              <a:t>таратудың</a:t>
            </a:r>
            <a:r>
              <a:rPr lang="ru-RU" sz="2400" b="1" i="1" dirty="0">
                <a:solidFill>
                  <a:schemeClr val="tx2">
                    <a:lumMod val="75000"/>
                  </a:schemeClr>
                </a:solidFill>
                <a:cs typeface="Arial" panose="020B0604020202020204" pitchFamily="34" charset="0"/>
              </a:rPr>
              <a:t> </a:t>
            </a:r>
            <a:r>
              <a:rPr lang="ru-RU" sz="2400" b="1" i="1" dirty="0" err="1">
                <a:solidFill>
                  <a:schemeClr val="tx2">
                    <a:lumMod val="75000"/>
                  </a:schemeClr>
                </a:solidFill>
                <a:cs typeface="Arial" panose="020B0604020202020204" pitchFamily="34" charset="0"/>
              </a:rPr>
              <a:t>радиотехникалық</a:t>
            </a:r>
            <a:r>
              <a:rPr lang="ru-RU" sz="2400" b="1" i="1" dirty="0">
                <a:solidFill>
                  <a:schemeClr val="tx2">
                    <a:lumMod val="75000"/>
                  </a:schemeClr>
                </a:solidFill>
                <a:cs typeface="Arial" panose="020B0604020202020204" pitchFamily="34" charset="0"/>
              </a:rPr>
              <a:t> </a:t>
            </a:r>
            <a:r>
              <a:rPr lang="ru-RU" sz="2400" b="1" i="1" dirty="0" err="1">
                <a:solidFill>
                  <a:schemeClr val="tx2">
                    <a:lumMod val="75000"/>
                  </a:schemeClr>
                </a:solidFill>
                <a:cs typeface="Arial" panose="020B0604020202020204" pitchFamily="34" charset="0"/>
              </a:rPr>
              <a:t>жүйелері</a:t>
            </a:r>
            <a:endParaRPr lang="en-US" sz="2400" b="1" i="1" dirty="0">
              <a:solidFill>
                <a:schemeClr val="tx2">
                  <a:lumMod val="75000"/>
                </a:schemeClr>
              </a:solidFill>
              <a:cs typeface="Arial" panose="020B0604020202020204" pitchFamily="34" charset="0"/>
            </a:endParaRPr>
          </a:p>
          <a:p>
            <a:pPr algn="ctr"/>
            <a:endParaRPr lang="ru-RU" sz="2400" b="1" i="1" dirty="0">
              <a:solidFill>
                <a:schemeClr val="tx2">
                  <a:lumMod val="75000"/>
                </a:schemeClr>
              </a:solidFill>
              <a:cs typeface="Arial" panose="020B0604020202020204" pitchFamily="34" charset="0"/>
            </a:endParaRPr>
          </a:p>
          <a:p>
            <a:pPr algn="ctr"/>
            <a:r>
              <a:rPr lang="ru-RU" sz="2400" b="1" i="1" dirty="0">
                <a:solidFill>
                  <a:schemeClr val="tx2">
                    <a:lumMod val="75000"/>
                  </a:schemeClr>
                </a:solidFill>
                <a:cs typeface="Arial" panose="020B0604020202020204" pitchFamily="34" charset="0"/>
              </a:rPr>
              <a:t>Радиотехнические системы передачи информации</a:t>
            </a:r>
          </a:p>
          <a:p>
            <a:pPr algn="ctr"/>
            <a:endParaRPr lang="ru-RU" sz="2400" b="1" i="1" dirty="0">
              <a:solidFill>
                <a:schemeClr val="tx2">
                  <a:lumMod val="75000"/>
                </a:schemeClr>
              </a:solidFill>
              <a:cs typeface="Arial" panose="020B0604020202020204" pitchFamily="34" charset="0"/>
            </a:endParaRPr>
          </a:p>
          <a:p>
            <a:pPr algn="ctr"/>
            <a:r>
              <a:rPr lang="en-US" sz="2400" b="1" i="1" dirty="0">
                <a:solidFill>
                  <a:schemeClr val="tx2">
                    <a:lumMod val="75000"/>
                  </a:schemeClr>
                </a:solidFill>
                <a:cs typeface="Arial" panose="020B0604020202020204" pitchFamily="34" charset="0"/>
              </a:rPr>
              <a:t>Radio engineering information transmission systems</a:t>
            </a:r>
          </a:p>
          <a:p>
            <a:pPr algn="ctr"/>
            <a:endParaRPr lang="ru-RU" sz="2800" b="1" i="1" dirty="0">
              <a:solidFill>
                <a:schemeClr val="tx2">
                  <a:lumMod val="75000"/>
                </a:schemeClr>
              </a:solidFill>
              <a:cs typeface="Arial" panose="020B0604020202020204" pitchFamily="34" charset="0"/>
            </a:endParaRPr>
          </a:p>
        </p:txBody>
      </p:sp>
      <p:pic>
        <p:nvPicPr>
          <p:cNvPr id="3"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030" y="277621"/>
            <a:ext cx="3280865" cy="6480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2672" y="5238218"/>
            <a:ext cx="7381328" cy="461665"/>
          </a:xfrm>
          <a:prstGeom prst="rect">
            <a:avLst/>
          </a:prstGeom>
        </p:spPr>
        <p:txBody>
          <a:bodyPr wrap="square">
            <a:spAutoFit/>
          </a:bodyPr>
          <a:lstStyle/>
          <a:p>
            <a:r>
              <a:rPr lang="ru-RU" sz="2000" b="1" dirty="0">
                <a:solidFill>
                  <a:schemeClr val="tx2">
                    <a:lumMod val="75000"/>
                  </a:schemeClr>
                </a:solidFill>
                <a:cs typeface="Arial" panose="020B0604020202020204" pitchFamily="34" charset="0"/>
              </a:rPr>
              <a:t>Кафедра </a:t>
            </a:r>
            <a:r>
              <a:rPr lang="ru-RU" sz="2400" b="1" dirty="0">
                <a:solidFill>
                  <a:schemeClr val="tx2">
                    <a:lumMod val="75000"/>
                  </a:schemeClr>
                </a:solidFill>
                <a:cs typeface="Arial" panose="020B0604020202020204" pitchFamily="34" charset="0"/>
              </a:rPr>
              <a:t>  </a:t>
            </a:r>
            <a:r>
              <a:rPr lang="ru-RU" b="1" dirty="0">
                <a:solidFill>
                  <a:schemeClr val="tx2">
                    <a:lumMod val="75000"/>
                  </a:schemeClr>
                </a:solidFill>
                <a:cs typeface="Arial" panose="020B0604020202020204" pitchFamily="34" charset="0"/>
              </a:rPr>
              <a:t>«Радиотехника, электроника и телекоммуникации» </a:t>
            </a:r>
            <a:endParaRPr lang="ru-RU" dirty="0">
              <a:solidFill>
                <a:schemeClr val="tx2">
                  <a:lumMod val="75000"/>
                </a:schemeClr>
              </a:solidFill>
            </a:endParaRPr>
          </a:p>
        </p:txBody>
      </p:sp>
    </p:spTree>
    <p:extLst>
      <p:ext uri="{BB962C8B-B14F-4D97-AF65-F5344CB8AC3E}">
        <p14:creationId xmlns:p14="http://schemas.microsoft.com/office/powerpoint/2010/main" val="280269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1740" y="121196"/>
            <a:ext cx="3924436" cy="400110"/>
          </a:xfrm>
          <a:prstGeom prst="rect">
            <a:avLst/>
          </a:prstGeom>
          <a:noFill/>
        </p:spPr>
        <p:txBody>
          <a:bodyPr wrap="square" rtlCol="0">
            <a:spAutoFit/>
          </a:bodyPr>
          <a:lstStyle/>
          <a:p>
            <a:r>
              <a:rPr lang="ru-RU" sz="2000" b="1" i="1" dirty="0">
                <a:solidFill>
                  <a:schemeClr val="tx2">
                    <a:lumMod val="75000"/>
                  </a:schemeClr>
                </a:solidFill>
              </a:rPr>
              <a:t>Результаты обучения ОП:</a:t>
            </a:r>
          </a:p>
        </p:txBody>
      </p:sp>
      <p:sp>
        <p:nvSpPr>
          <p:cNvPr id="6" name="Прямоугольник 5"/>
          <p:cNvSpPr/>
          <p:nvPr/>
        </p:nvSpPr>
        <p:spPr>
          <a:xfrm>
            <a:off x="107504" y="809918"/>
            <a:ext cx="8856984" cy="4770537"/>
          </a:xfrm>
          <a:prstGeom prst="rect">
            <a:avLst/>
          </a:prstGeom>
        </p:spPr>
        <p:txBody>
          <a:bodyPr wrap="square">
            <a:spAutoFit/>
          </a:bodyPr>
          <a:lstStyle/>
          <a:p>
            <a:pPr algn="just"/>
            <a:r>
              <a:rPr lang="ru-RU" sz="1600" b="1" dirty="0"/>
              <a:t>РО1. </a:t>
            </a:r>
            <a:r>
              <a:rPr lang="ru-RU" sz="1600" dirty="0"/>
              <a:t>Уметь общаться в устной и письменной форме, в том числе на иностранном языке, формировать и аргументировано отстаивать собственную точку зрения, мировоззренческую и гражданскую позицию в межличностном взаимодействии и межкультурной среде.</a:t>
            </a:r>
          </a:p>
          <a:p>
            <a:pPr algn="just"/>
            <a:r>
              <a:rPr lang="ru-RU" sz="1600" b="1" dirty="0"/>
              <a:t>РО2. </a:t>
            </a:r>
            <a:r>
              <a:rPr lang="ru-RU" sz="1600" dirty="0"/>
              <a:t>Демонстрировать и применять базовые математические, естественнонаучные, гуманитарные, социально- экономические и правовые знания в междисциплинарном контексте для решения профессиональных задач в области радиотехники.</a:t>
            </a:r>
          </a:p>
          <a:p>
            <a:pPr algn="just"/>
            <a:r>
              <a:rPr lang="ru-RU" sz="1600" b="1" dirty="0"/>
              <a:t>РО3.</a:t>
            </a:r>
            <a:r>
              <a:rPr lang="ru-RU" sz="1600" dirty="0"/>
              <a:t> Демонстрировать способность к самоорганизации, самообразованию и профессиональному совершенствованию, критическому осмыслению накопленного опыта.</a:t>
            </a:r>
          </a:p>
          <a:p>
            <a:pPr algn="just"/>
            <a:r>
              <a:rPr lang="ru-RU" sz="1600" b="1" dirty="0"/>
              <a:t>РО4. </a:t>
            </a:r>
            <a:r>
              <a:rPr lang="ru-RU" sz="1600" dirty="0"/>
              <a:t>Обладать основами экономических знаний, иметь научное представление о менеджменте, маркетинге, финансах, владеть навыками принятия решений экономического и организационного характера в условиях неопределенности и риска.</a:t>
            </a:r>
          </a:p>
          <a:p>
            <a:pPr algn="just"/>
            <a:r>
              <a:rPr lang="ru-RU" sz="1600" b="1" dirty="0"/>
              <a:t>РО5. </a:t>
            </a:r>
            <a:r>
              <a:rPr lang="ru-RU" sz="1600" dirty="0"/>
              <a:t>Демонстрировать способность самостоятельно, методически правильно использовать методы физического воспитания и укрепления здоровья для обеспечения полноценной социальной и профессиональной деятельности.</a:t>
            </a:r>
          </a:p>
          <a:p>
            <a:pPr algn="just"/>
            <a:r>
              <a:rPr lang="ru-RU" sz="1600" b="1" dirty="0"/>
              <a:t>РО6. </a:t>
            </a:r>
            <a:r>
              <a:rPr lang="ru-RU" sz="1600" dirty="0"/>
              <a:t>Использовать в профессиональной деятельности различные виды информационно-коммуникационных технологий: </a:t>
            </a:r>
            <a:r>
              <a:rPr lang="ru-RU" sz="1600" dirty="0" err="1"/>
              <a:t>интернет-ресурсы</a:t>
            </a:r>
            <a:r>
              <a:rPr lang="ru-RU" sz="1600" dirty="0"/>
              <a:t>, облачные и мобильные сервисы по поиску, хранению, обработке, защите и распространению информации.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1740" y="121196"/>
            <a:ext cx="3924436" cy="400110"/>
          </a:xfrm>
          <a:prstGeom prst="rect">
            <a:avLst/>
          </a:prstGeom>
          <a:noFill/>
        </p:spPr>
        <p:txBody>
          <a:bodyPr wrap="square" rtlCol="0">
            <a:spAutoFit/>
          </a:bodyPr>
          <a:lstStyle/>
          <a:p>
            <a:r>
              <a:rPr lang="ru-RU" sz="2000" b="1" i="1" dirty="0">
                <a:solidFill>
                  <a:schemeClr val="tx2">
                    <a:lumMod val="75000"/>
                  </a:schemeClr>
                </a:solidFill>
              </a:rPr>
              <a:t>Результаты обучения ОП:</a:t>
            </a:r>
          </a:p>
        </p:txBody>
      </p:sp>
      <p:sp>
        <p:nvSpPr>
          <p:cNvPr id="6" name="Прямоугольник 5"/>
          <p:cNvSpPr/>
          <p:nvPr/>
        </p:nvSpPr>
        <p:spPr>
          <a:xfrm>
            <a:off x="107504" y="625252"/>
            <a:ext cx="8856984" cy="5016758"/>
          </a:xfrm>
          <a:prstGeom prst="rect">
            <a:avLst/>
          </a:prstGeom>
        </p:spPr>
        <p:txBody>
          <a:bodyPr wrap="square">
            <a:spAutoFit/>
          </a:bodyPr>
          <a:lstStyle/>
          <a:p>
            <a:pPr algn="just"/>
            <a:r>
              <a:rPr lang="ru-RU" sz="1600" b="1" dirty="0"/>
              <a:t>РО7. </a:t>
            </a:r>
            <a:r>
              <a:rPr lang="ru-RU" sz="1600" dirty="0"/>
              <a:t>Способны применять базовые знания, для решения профессиональных задач в области радиотехники, электроники и телекоммуникации, демонстрировать основные понятия и законы электрических и радиотехнических цепей.</a:t>
            </a:r>
          </a:p>
          <a:p>
            <a:pPr algn="just"/>
            <a:r>
              <a:rPr lang="ru-RU" sz="1600" b="1" dirty="0"/>
              <a:t>РО8.</a:t>
            </a:r>
            <a:r>
              <a:rPr lang="ru-RU" sz="1600" dirty="0"/>
              <a:t> Способны знать элементную базу </a:t>
            </a:r>
            <a:r>
              <a:rPr lang="ru-RU" sz="1600" dirty="0" err="1"/>
              <a:t>схемотехники</a:t>
            </a:r>
            <a:r>
              <a:rPr lang="ru-RU" sz="1600" dirty="0"/>
              <a:t>, определять основные параметры электронных и измерительных устройств; основы построения сетей и систем телекоммуникаций, демонстрировать основные принципы построения устройств и систем радиосвязи. </a:t>
            </a:r>
          </a:p>
          <a:p>
            <a:pPr algn="just"/>
            <a:r>
              <a:rPr lang="ru-RU" sz="1600" b="1" dirty="0"/>
              <a:t>РО9. </a:t>
            </a:r>
            <a:r>
              <a:rPr lang="kk-KZ" sz="1600" dirty="0"/>
              <a:t>Способны проводить расчет параметров электрических и радиотехнических цепей, систем коммутации, передачи, приема и обработки информации, параметров  узлов систем и сетей.</a:t>
            </a:r>
            <a:endParaRPr lang="ru-RU" sz="1600" dirty="0"/>
          </a:p>
          <a:p>
            <a:pPr algn="just"/>
            <a:r>
              <a:rPr lang="ru-RU" sz="1600" b="1" dirty="0"/>
              <a:t>РО10. </a:t>
            </a:r>
            <a:r>
              <a:rPr lang="kk-KZ" sz="1600" dirty="0"/>
              <a:t>Способны знать и демонстрировать основные принципы построения беспроводных систем и сетей телекоммуникаций, основные тенденции современного развития  телекоммуникационных сетей и систем, проектировать устройства передачи, приема и обработки сигналов в системах связи.</a:t>
            </a:r>
            <a:endParaRPr lang="ru-RU" sz="1600" dirty="0"/>
          </a:p>
          <a:p>
            <a:pPr algn="just"/>
            <a:r>
              <a:rPr lang="ru-RU" sz="1600" b="1" dirty="0"/>
              <a:t>РО11. </a:t>
            </a:r>
            <a:r>
              <a:rPr lang="kk-KZ" sz="1600" dirty="0"/>
              <a:t>Способны понимать основные принципы цифрового телерадиовещания, системы подвижной радиосвязи и широкополосного радиодоступа.</a:t>
            </a:r>
            <a:endParaRPr lang="ru-RU" sz="1600" dirty="0"/>
          </a:p>
          <a:p>
            <a:pPr algn="just"/>
            <a:r>
              <a:rPr lang="ru-RU" sz="1600" b="1" dirty="0"/>
              <a:t>РО12.</a:t>
            </a:r>
            <a:r>
              <a:rPr lang="ru-RU" sz="1600" dirty="0"/>
              <a:t> </a:t>
            </a:r>
            <a:r>
              <a:rPr lang="kk-KZ" sz="1600" dirty="0"/>
              <a:t>Способны иметь навыки эксплуатации радио и телекоммуникационной аппаратуры, </a:t>
            </a:r>
            <a:r>
              <a:rPr lang="ru-RU" sz="1600" dirty="0"/>
              <a:t>проводить экспериментальные исследования электрических и радиотехнических цепей путем моделирования с использованием современных компьютерных технологий, применять полученные знания на практике.</a:t>
            </a:r>
          </a:p>
        </p:txBody>
      </p:sp>
    </p:spTree>
    <p:extLst>
      <p:ext uri="{BB962C8B-B14F-4D97-AF65-F5344CB8AC3E}">
        <p14:creationId xmlns:p14="http://schemas.microsoft.com/office/powerpoint/2010/main" val="212350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3204"/>
            <a:ext cx="8321675" cy="609398"/>
          </a:xfrm>
        </p:spPr>
        <p:txBody>
          <a:bodyPr/>
          <a:lstStyle/>
          <a:p>
            <a:pPr algn="ctr"/>
            <a:r>
              <a:rPr lang="ru-RU" sz="2800" b="1" i="1" dirty="0">
                <a:solidFill>
                  <a:srgbClr val="C00000"/>
                </a:solidFill>
                <a:latin typeface="Arial" panose="020B0604020202020204" pitchFamily="34" charset="0"/>
                <a:cs typeface="Arial" panose="020B0604020202020204" pitchFamily="34" charset="0"/>
              </a:rPr>
              <a:t> Родственные ОП </a:t>
            </a:r>
            <a:endParaRPr lang="ru-RU" sz="1800" b="1" i="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871131" y="1057300"/>
            <a:ext cx="5265544" cy="3539430"/>
          </a:xfrm>
          <a:prstGeom prst="rect">
            <a:avLst/>
          </a:prstGeom>
          <a:noFill/>
        </p:spPr>
        <p:txBody>
          <a:bodyPr wrap="square" rtlCol="0">
            <a:spAutoFit/>
          </a:bodyPr>
          <a:lstStyle/>
          <a:p>
            <a:pPr algn="ctr"/>
            <a:r>
              <a:rPr lang="ru-RU" sz="2800" b="1" dirty="0" err="1">
                <a:solidFill>
                  <a:srgbClr val="00038A"/>
                </a:solidFill>
                <a:latin typeface="Times New Roman" panose="02020603050405020304" pitchFamily="18" charset="0"/>
                <a:cs typeface="Times New Roman" panose="02020603050405020304" pitchFamily="18" charset="0"/>
              </a:rPr>
              <a:t>Телекоммуникациялық</a:t>
            </a:r>
            <a:r>
              <a:rPr lang="ru-RU" sz="2800" b="1" dirty="0">
                <a:solidFill>
                  <a:srgbClr val="00038A"/>
                </a:solidFill>
                <a:latin typeface="Times New Roman" panose="02020603050405020304" pitchFamily="18" charset="0"/>
                <a:cs typeface="Times New Roman" panose="02020603050405020304" pitchFamily="18" charset="0"/>
              </a:rPr>
              <a:t> </a:t>
            </a:r>
            <a:r>
              <a:rPr lang="ru-RU" sz="2800" b="1" dirty="0" err="1">
                <a:solidFill>
                  <a:srgbClr val="00038A"/>
                </a:solidFill>
                <a:latin typeface="Times New Roman" panose="02020603050405020304" pitchFamily="18" charset="0"/>
                <a:cs typeface="Times New Roman" panose="02020603050405020304" pitchFamily="18" charset="0"/>
              </a:rPr>
              <a:t>жүйелер</a:t>
            </a:r>
            <a:r>
              <a:rPr lang="ru-RU" sz="2800" b="1" dirty="0">
                <a:solidFill>
                  <a:srgbClr val="00038A"/>
                </a:solidFill>
                <a:latin typeface="Times New Roman" panose="02020603050405020304" pitchFamily="18" charset="0"/>
                <a:cs typeface="Times New Roman" panose="02020603050405020304" pitchFamily="18" charset="0"/>
              </a:rPr>
              <a:t> мен </a:t>
            </a:r>
            <a:r>
              <a:rPr lang="ru-RU" sz="2800" b="1" dirty="0" err="1">
                <a:solidFill>
                  <a:srgbClr val="00038A"/>
                </a:solidFill>
                <a:latin typeface="Times New Roman" panose="02020603050405020304" pitchFamily="18" charset="0"/>
                <a:cs typeface="Times New Roman" panose="02020603050405020304" pitchFamily="18" charset="0"/>
              </a:rPr>
              <a:t>желілер</a:t>
            </a:r>
            <a:endParaRPr lang="ru-RU" sz="2800" b="1" dirty="0">
              <a:solidFill>
                <a:srgbClr val="00038A"/>
              </a:solidFill>
              <a:latin typeface="Times New Roman" panose="02020603050405020304" pitchFamily="18" charset="0"/>
              <a:cs typeface="Times New Roman" panose="02020603050405020304" pitchFamily="18" charset="0"/>
            </a:endParaRPr>
          </a:p>
          <a:p>
            <a:pPr algn="ctr"/>
            <a:endParaRPr lang="ru-RU" sz="2800" b="1" dirty="0">
              <a:solidFill>
                <a:srgbClr val="00038A"/>
              </a:solidFill>
              <a:latin typeface="Times New Roman" panose="02020603050405020304" pitchFamily="18" charset="0"/>
              <a:cs typeface="Times New Roman" panose="02020603050405020304" pitchFamily="18" charset="0"/>
            </a:endParaRPr>
          </a:p>
          <a:p>
            <a:pPr algn="ctr"/>
            <a:r>
              <a:rPr lang="en-US" sz="2800" b="1" dirty="0">
                <a:solidFill>
                  <a:srgbClr val="00038A"/>
                </a:solidFill>
                <a:latin typeface="Times New Roman" panose="02020603050405020304" pitchFamily="18" charset="0"/>
                <a:cs typeface="Times New Roman" panose="02020603050405020304" pitchFamily="18" charset="0"/>
              </a:rPr>
              <a:t>Telecommunication systems and networks</a:t>
            </a:r>
            <a:endParaRPr lang="ru-RU" sz="2800" b="1" dirty="0">
              <a:solidFill>
                <a:srgbClr val="00038A"/>
              </a:solidFill>
              <a:latin typeface="Times New Roman" panose="02020603050405020304" pitchFamily="18" charset="0"/>
              <a:cs typeface="Times New Roman" panose="02020603050405020304" pitchFamily="18" charset="0"/>
            </a:endParaRPr>
          </a:p>
          <a:p>
            <a:pPr algn="ctr"/>
            <a:endParaRPr lang="en-US" sz="2800" b="1" dirty="0">
              <a:solidFill>
                <a:srgbClr val="00038A"/>
              </a:solidFill>
              <a:latin typeface="Times New Roman" panose="02020603050405020304" pitchFamily="18" charset="0"/>
              <a:cs typeface="Times New Roman" panose="02020603050405020304" pitchFamily="18" charset="0"/>
            </a:endParaRPr>
          </a:p>
          <a:p>
            <a:pPr algn="ctr"/>
            <a:r>
              <a:rPr lang="ru-RU" sz="2800" b="1" dirty="0">
                <a:solidFill>
                  <a:srgbClr val="00038A"/>
                </a:solidFill>
                <a:latin typeface="Times New Roman" panose="02020603050405020304" pitchFamily="18" charset="0"/>
                <a:cs typeface="Times New Roman" panose="02020603050405020304" pitchFamily="18" charset="0"/>
              </a:rPr>
              <a:t>Телекоммуникационные системы и сети</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72051"/>
            <a:ext cx="3672408" cy="22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2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23823" y="1561356"/>
            <a:ext cx="9130478" cy="4297660"/>
          </a:xfrm>
          <a:prstGeom prst="rect">
            <a:avLst/>
          </a:prstGeom>
        </p:spPr>
        <p:txBody>
          <a:bodyPr>
            <a:norm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9pPr>
          </a:lstStyle>
          <a:p>
            <a:pPr algn="just">
              <a:buFont typeface="Wingdings" pitchFamily="2" charset="2"/>
              <a:buChar char="v"/>
            </a:pPr>
            <a:r>
              <a:rPr lang="ru-RU" sz="2400" dirty="0">
                <a:solidFill>
                  <a:schemeClr val="tx2">
                    <a:lumMod val="75000"/>
                  </a:schemeClr>
                </a:solidFill>
                <a:latin typeface="Times New Roman" pitchFamily="18" charset="0"/>
                <a:cs typeface="Times New Roman" pitchFamily="18" charset="0"/>
              </a:rPr>
              <a:t>Регионального сотрудничества в области связи стран СНГ (РСС); </a:t>
            </a:r>
          </a:p>
          <a:p>
            <a:pPr algn="just">
              <a:buFont typeface="Wingdings" pitchFamily="2" charset="2"/>
              <a:buChar char="v"/>
            </a:pPr>
            <a:r>
              <a:rPr lang="ru-RU" sz="2400" dirty="0">
                <a:solidFill>
                  <a:schemeClr val="tx2">
                    <a:lumMod val="75000"/>
                  </a:schemeClr>
                </a:solidFill>
                <a:latin typeface="Times New Roman" pitchFamily="18" charset="0"/>
                <a:cs typeface="Times New Roman" pitchFamily="18" charset="0"/>
              </a:rPr>
              <a:t>Международного союза электросвязи (МСЭ);</a:t>
            </a:r>
          </a:p>
          <a:p>
            <a:pPr algn="just">
              <a:buFont typeface="Wingdings" pitchFamily="2" charset="2"/>
              <a:buChar char="v"/>
            </a:pPr>
            <a:r>
              <a:rPr lang="ru-RU" sz="2400" dirty="0">
                <a:solidFill>
                  <a:schemeClr val="tx2">
                    <a:lumMod val="75000"/>
                  </a:schemeClr>
                </a:solidFill>
                <a:latin typeface="Times New Roman" pitchFamily="18" charset="0"/>
                <a:cs typeface="Times New Roman" pitchFamily="18" charset="0"/>
              </a:rPr>
              <a:t>Международных конференциях по современным технологиям  </a:t>
            </a:r>
            <a:r>
              <a:rPr lang="ru-RU" sz="2400" dirty="0" err="1">
                <a:solidFill>
                  <a:schemeClr val="tx2">
                    <a:lumMod val="75000"/>
                  </a:schemeClr>
                </a:solidFill>
                <a:latin typeface="Times New Roman" pitchFamily="18" charset="0"/>
                <a:cs typeface="Times New Roman" pitchFamily="18" charset="0"/>
              </a:rPr>
              <a:t>инфокоммуникаций</a:t>
            </a:r>
            <a:r>
              <a:rPr lang="ru-RU" sz="2400" dirty="0">
                <a:solidFill>
                  <a:schemeClr val="tx2">
                    <a:lumMod val="75000"/>
                  </a:schemeClr>
                </a:solidFill>
                <a:latin typeface="Times New Roman" pitchFamily="18" charset="0"/>
                <a:cs typeface="Times New Roman" pitchFamily="18" charset="0"/>
              </a:rPr>
              <a:t>; </a:t>
            </a:r>
          </a:p>
          <a:p>
            <a:pPr algn="just">
              <a:buFont typeface="Wingdings" pitchFamily="2" charset="2"/>
              <a:buChar char="v"/>
            </a:pPr>
            <a:r>
              <a:rPr lang="ru-RU" sz="2400" dirty="0">
                <a:solidFill>
                  <a:schemeClr val="tx2">
                    <a:lumMod val="75000"/>
                  </a:schemeClr>
                </a:solidFill>
                <a:latin typeface="Times New Roman" pitchFamily="18" charset="0"/>
                <a:cs typeface="Times New Roman" pitchFamily="18" charset="0"/>
              </a:rPr>
              <a:t>ППС кафедры «РЭТ» участвуют в заседаниях комиссий и рабочих групп РСС, Всемирной конференции радиосвязи МСЭ.</a:t>
            </a:r>
          </a:p>
          <a:p>
            <a:pPr algn="just">
              <a:buFont typeface="Wingdings" pitchFamily="2" charset="2"/>
              <a:buChar char="v"/>
            </a:pPr>
            <a:r>
              <a:rPr lang="ru-RU" sz="2400" dirty="0">
                <a:solidFill>
                  <a:schemeClr val="tx2">
                    <a:lumMod val="75000"/>
                  </a:schemeClr>
                </a:solidFill>
                <a:latin typeface="Times New Roman" pitchFamily="18" charset="0"/>
                <a:cs typeface="Times New Roman" pitchFamily="18" charset="0"/>
              </a:rPr>
              <a:t>Участие в работе Международной Академии связи МАС(Москва, Россия). Профессор кафедры «РЭТ» </a:t>
            </a:r>
            <a:r>
              <a:rPr lang="ru-RU" sz="2400" dirty="0" err="1">
                <a:solidFill>
                  <a:schemeClr val="tx2">
                    <a:lumMod val="75000"/>
                  </a:schemeClr>
                </a:solidFill>
                <a:latin typeface="Times New Roman" pitchFamily="18" charset="0"/>
                <a:cs typeface="Times New Roman" pitchFamily="18" charset="0"/>
              </a:rPr>
              <a:t>Айтмагамбетов</a:t>
            </a:r>
            <a:r>
              <a:rPr lang="ru-RU" sz="2400" dirty="0">
                <a:solidFill>
                  <a:schemeClr val="tx2">
                    <a:lumMod val="75000"/>
                  </a:schemeClr>
                </a:solidFill>
                <a:latin typeface="Times New Roman" pitchFamily="18" charset="0"/>
                <a:cs typeface="Times New Roman" pitchFamily="18" charset="0"/>
              </a:rPr>
              <a:t> А.З. является членом Президиума МАС. </a:t>
            </a:r>
          </a:p>
          <a:p>
            <a:pPr algn="just">
              <a:buFont typeface="Wingdings" pitchFamily="2" charset="2"/>
              <a:buChar char="v"/>
            </a:pPr>
            <a:endParaRPr lang="ru-RU" sz="2400" dirty="0">
              <a:solidFill>
                <a:schemeClr val="tx2">
                  <a:lumMod val="75000"/>
                </a:schemeClr>
              </a:solidFill>
              <a:latin typeface="Times New Roman" pitchFamily="18" charset="0"/>
              <a:cs typeface="Times New Roman" pitchFamily="18" charset="0"/>
            </a:endParaRPr>
          </a:p>
        </p:txBody>
      </p:sp>
      <p:sp>
        <p:nvSpPr>
          <p:cNvPr id="2" name="Прямоугольник 1"/>
          <p:cNvSpPr/>
          <p:nvPr/>
        </p:nvSpPr>
        <p:spPr>
          <a:xfrm>
            <a:off x="395536" y="553244"/>
            <a:ext cx="8064896" cy="830997"/>
          </a:xfrm>
          <a:prstGeom prst="rect">
            <a:avLst/>
          </a:prstGeom>
        </p:spPr>
        <p:txBody>
          <a:bodyPr wrap="square">
            <a:spAutoFit/>
          </a:bodyPr>
          <a:lstStyle/>
          <a:p>
            <a:pPr algn="ctr">
              <a:buFont typeface="Wingdings" pitchFamily="2" charset="2"/>
              <a:buNone/>
            </a:pPr>
            <a:r>
              <a:rPr lang="ru-RU" sz="2400" b="1" i="1" dirty="0">
                <a:solidFill>
                  <a:schemeClr val="accent2">
                    <a:lumMod val="75000"/>
                  </a:schemeClr>
                </a:solidFill>
              </a:rPr>
              <a:t>Участие ППС кафедры «РЭТ»  в международных  мероприятиях</a:t>
            </a:r>
          </a:p>
        </p:txBody>
      </p:sp>
    </p:spTree>
    <p:extLst>
      <p:ext uri="{BB962C8B-B14F-4D97-AF65-F5344CB8AC3E}">
        <p14:creationId xmlns:p14="http://schemas.microsoft.com/office/powerpoint/2010/main" val="4000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0" y="2353444"/>
            <a:ext cx="8964488" cy="2947764"/>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9pPr>
          </a:lstStyle>
          <a:p>
            <a:pPr algn="just"/>
            <a:endParaRPr lang="ru-RU" sz="2000" dirty="0">
              <a:solidFill>
                <a:schemeClr val="accent2">
                  <a:lumMod val="75000"/>
                </a:schemeClr>
              </a:solidFill>
              <a:latin typeface="Times New Roman" pitchFamily="18" charset="0"/>
              <a:cs typeface="Times New Roman" pitchFamily="18" charset="0"/>
            </a:endParaRPr>
          </a:p>
        </p:txBody>
      </p:sp>
      <p:pic>
        <p:nvPicPr>
          <p:cNvPr id="5" name="Picture 2" descr="C:\Users\gtairova\Desktop\IITU photos\P1140543.JPG"/>
          <p:cNvPicPr>
            <a:picLocks noChangeAspect="1" noChangeArrowheads="1"/>
          </p:cNvPicPr>
          <p:nvPr/>
        </p:nvPicPr>
        <p:blipFill>
          <a:blip r:embed="rId3" cstate="print"/>
          <a:srcRect/>
          <a:stretch>
            <a:fillRect/>
          </a:stretch>
        </p:blipFill>
        <p:spPr bwMode="auto">
          <a:xfrm>
            <a:off x="118907" y="2353444"/>
            <a:ext cx="2429686" cy="3239581"/>
          </a:xfrm>
          <a:prstGeom prst="rect">
            <a:avLst/>
          </a:prstGeom>
          <a:ln>
            <a:noFill/>
          </a:ln>
          <a:effectLst>
            <a:softEdge rad="112500"/>
          </a:effectLst>
        </p:spPr>
      </p:pic>
      <p:pic>
        <p:nvPicPr>
          <p:cNvPr id="6" name="Picture 7" descr="C:\Users\gtairova\Desktop\IITU photos\IITU photos\iitu labP1140544.JPG"/>
          <p:cNvPicPr>
            <a:picLocks noChangeAspect="1" noChangeArrowheads="1"/>
          </p:cNvPicPr>
          <p:nvPr/>
        </p:nvPicPr>
        <p:blipFill>
          <a:blip r:embed="rId4" cstate="print"/>
          <a:srcRect/>
          <a:stretch>
            <a:fillRect/>
          </a:stretch>
        </p:blipFill>
        <p:spPr bwMode="auto">
          <a:xfrm>
            <a:off x="2548593" y="2353444"/>
            <a:ext cx="2602880" cy="1833822"/>
          </a:xfrm>
          <a:prstGeom prst="rect">
            <a:avLst/>
          </a:prstGeom>
          <a:ln>
            <a:noFill/>
          </a:ln>
          <a:effectLst>
            <a:softEdge rad="112500"/>
          </a:effectLst>
        </p:spPr>
      </p:pic>
      <p:pic>
        <p:nvPicPr>
          <p:cNvPr id="7" name="Picture 8" descr="C:\Users\gtairova\Desktop\IITU photos\IITU photos\P1140549.JPG"/>
          <p:cNvPicPr>
            <a:picLocks noChangeAspect="1" noChangeArrowheads="1"/>
          </p:cNvPicPr>
          <p:nvPr/>
        </p:nvPicPr>
        <p:blipFill>
          <a:blip r:embed="rId5" cstate="print"/>
          <a:srcRect/>
          <a:stretch>
            <a:fillRect/>
          </a:stretch>
        </p:blipFill>
        <p:spPr>
          <a:xfrm>
            <a:off x="6560157" y="2209428"/>
            <a:ext cx="2483674" cy="3312368"/>
          </a:xfrm>
          <a:prstGeom prst="rect">
            <a:avLst/>
          </a:prstGeom>
          <a:ln>
            <a:noFill/>
          </a:ln>
          <a:effectLst>
            <a:softEdge rad="112500"/>
          </a:effectLst>
        </p:spPr>
      </p:pic>
      <p:sp>
        <p:nvSpPr>
          <p:cNvPr id="8" name="TextBox 7"/>
          <p:cNvSpPr txBox="1"/>
          <p:nvPr/>
        </p:nvSpPr>
        <p:spPr>
          <a:xfrm>
            <a:off x="107504" y="121196"/>
            <a:ext cx="6618054" cy="461665"/>
          </a:xfrm>
          <a:prstGeom prst="rect">
            <a:avLst/>
          </a:prstGeom>
          <a:noFill/>
        </p:spPr>
        <p:txBody>
          <a:bodyPr wrap="square" rtlCol="0">
            <a:spAutoFit/>
          </a:bodyPr>
          <a:lstStyle/>
          <a:p>
            <a:pPr algn="ctr"/>
            <a:r>
              <a:rPr lang="ru-RU" sz="2400" b="1" i="1" dirty="0">
                <a:solidFill>
                  <a:schemeClr val="accent2">
                    <a:lumMod val="75000"/>
                  </a:schemeClr>
                </a:solidFill>
              </a:rPr>
              <a:t>Учебные</a:t>
            </a:r>
            <a:r>
              <a:rPr lang="ru-RU" sz="1600" b="1" i="1" dirty="0">
                <a:solidFill>
                  <a:schemeClr val="accent2">
                    <a:lumMod val="75000"/>
                  </a:schemeClr>
                </a:solidFill>
              </a:rPr>
              <a:t>  </a:t>
            </a:r>
            <a:r>
              <a:rPr lang="ru-RU" sz="2400" b="1" i="1" dirty="0">
                <a:solidFill>
                  <a:schemeClr val="accent2">
                    <a:lumMod val="75000"/>
                  </a:schemeClr>
                </a:solidFill>
              </a:rPr>
              <a:t>лаборатории кафедры «РЭТ»</a:t>
            </a:r>
          </a:p>
        </p:txBody>
      </p:sp>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015994"/>
            <a:ext cx="2497735" cy="1699005"/>
          </a:xfrm>
          <a:prstGeom prst="rect">
            <a:avLst/>
          </a:prstGeom>
          <a:ln>
            <a:noFill/>
          </a:ln>
          <a:effectLst>
            <a:softEdge rad="112500"/>
          </a:effectLst>
        </p:spPr>
      </p:pic>
      <p:sp>
        <p:nvSpPr>
          <p:cNvPr id="2" name="Прямоугольник 1"/>
          <p:cNvSpPr/>
          <p:nvPr/>
        </p:nvSpPr>
        <p:spPr>
          <a:xfrm>
            <a:off x="107504" y="722228"/>
            <a:ext cx="9036496" cy="1631216"/>
          </a:xfrm>
          <a:prstGeom prst="rect">
            <a:avLst/>
          </a:prstGeom>
        </p:spPr>
        <p:txBody>
          <a:bodyPr wrap="square">
            <a:spAutoFit/>
          </a:bodyPr>
          <a:lstStyle/>
          <a:p>
            <a:pPr algn="just"/>
            <a:r>
              <a:rPr lang="ru-RU" sz="2000" b="1" i="1" dirty="0">
                <a:solidFill>
                  <a:schemeClr val="tx2">
                    <a:lumMod val="75000"/>
                  </a:schemeClr>
                </a:solidFill>
                <a:latin typeface="Times New Roman" pitchFamily="18" charset="0"/>
                <a:cs typeface="Times New Roman" pitchFamily="18" charset="0"/>
              </a:rPr>
              <a:t>Учебные лаборатории специальности РЭТ  по базовым и профилирующим дисциплинам  оснащены современными компьютерными системами, а также учебными стендами производства известной фирмы </a:t>
            </a:r>
            <a:r>
              <a:rPr lang="ru-RU" sz="2000" b="1" i="1" dirty="0" err="1">
                <a:solidFill>
                  <a:schemeClr val="tx2">
                    <a:lumMod val="75000"/>
                  </a:schemeClr>
                </a:solidFill>
                <a:latin typeface="Times New Roman" pitchFamily="18" charset="0"/>
                <a:cs typeface="Times New Roman" pitchFamily="18" charset="0"/>
              </a:rPr>
              <a:t>National</a:t>
            </a:r>
            <a:r>
              <a:rPr lang="ru-RU" sz="2000" b="1" i="1" dirty="0">
                <a:solidFill>
                  <a:schemeClr val="tx2">
                    <a:lumMod val="75000"/>
                  </a:schemeClr>
                </a:solidFill>
                <a:latin typeface="Times New Roman" pitchFamily="18" charset="0"/>
                <a:cs typeface="Times New Roman" pitchFamily="18" charset="0"/>
              </a:rPr>
              <a:t> </a:t>
            </a:r>
            <a:r>
              <a:rPr lang="ru-RU" sz="2000" b="1" i="1" dirty="0" err="1">
                <a:solidFill>
                  <a:schemeClr val="tx2">
                    <a:lumMod val="75000"/>
                  </a:schemeClr>
                </a:solidFill>
                <a:latin typeface="Times New Roman" pitchFamily="18" charset="0"/>
                <a:cs typeface="Times New Roman" pitchFamily="18" charset="0"/>
              </a:rPr>
              <a:t>Instruments</a:t>
            </a:r>
            <a:r>
              <a:rPr lang="ru-RU" sz="2000" b="1" i="1" dirty="0">
                <a:solidFill>
                  <a:schemeClr val="tx2">
                    <a:lumMod val="75000"/>
                  </a:schemeClr>
                </a:solidFill>
                <a:latin typeface="Times New Roman" pitchFamily="18" charset="0"/>
                <a:cs typeface="Times New Roman" pitchFamily="18" charset="0"/>
              </a:rPr>
              <a:t>, университета СПГУТ, радиостанциями, базовыми станциями сотовой связи, системами спутниковой связи</a:t>
            </a:r>
          </a:p>
        </p:txBody>
      </p:sp>
    </p:spTree>
    <p:extLst>
      <p:ext uri="{BB962C8B-B14F-4D97-AF65-F5344CB8AC3E}">
        <p14:creationId xmlns:p14="http://schemas.microsoft.com/office/powerpoint/2010/main" val="33027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9188"/>
            <a:ext cx="6552728" cy="830997"/>
          </a:xfrm>
          <a:prstGeom prst="rect">
            <a:avLst/>
          </a:prstGeom>
          <a:noFill/>
        </p:spPr>
        <p:txBody>
          <a:bodyPr wrap="square" rtlCol="0">
            <a:spAutoFit/>
          </a:bodyPr>
          <a:lstStyle/>
          <a:p>
            <a:pPr algn="ctr"/>
            <a:r>
              <a:rPr lang="ru-RU" sz="2400" b="1" i="1" dirty="0">
                <a:solidFill>
                  <a:srgbClr val="C00000"/>
                </a:solidFill>
                <a:latin typeface="Times New Roman" pitchFamily="18" charset="0"/>
                <a:cs typeface="Times New Roman" pitchFamily="18" charset="0"/>
              </a:rPr>
              <a:t>Достижения в научно-исследовательской работе студентов</a:t>
            </a:r>
            <a:endParaRPr lang="ru-RU" sz="2400" i="1" dirty="0">
              <a:solidFill>
                <a:srgbClr val="C00000"/>
              </a:solidFill>
            </a:endParaRPr>
          </a:p>
        </p:txBody>
      </p:sp>
      <p:sp>
        <p:nvSpPr>
          <p:cNvPr id="3" name="Прямоугольник 2"/>
          <p:cNvSpPr/>
          <p:nvPr/>
        </p:nvSpPr>
        <p:spPr>
          <a:xfrm>
            <a:off x="224530" y="1019637"/>
            <a:ext cx="8811965" cy="1631216"/>
          </a:xfrm>
          <a:prstGeom prst="rect">
            <a:avLst/>
          </a:prstGeom>
        </p:spPr>
        <p:txBody>
          <a:bodyPr wrap="square">
            <a:spAutoFit/>
          </a:bodyPr>
          <a:lstStyle/>
          <a:p>
            <a:pPr lvl="0" algn="just"/>
            <a:r>
              <a:rPr lang="ru-RU" sz="2000" b="1" i="1" dirty="0">
                <a:solidFill>
                  <a:schemeClr val="tx2">
                    <a:lumMod val="75000"/>
                  </a:schemeClr>
                </a:solidFill>
                <a:latin typeface="Times New Roman" pitchFamily="18" charset="0"/>
                <a:cs typeface="Times New Roman" pitchFamily="18" charset="0"/>
              </a:rPr>
              <a:t>Ежегодно студенты занимают призовые места по предметным олимпиадам, проводимым головным университетом  АУЭС и РГП «Государственная техническая служба», также являлись призерами инновационных конкурсов, проводимых МТУСИ (Москва, РФ) и АО «</a:t>
            </a:r>
            <a:r>
              <a:rPr lang="ru-RU" sz="2000" b="1" i="1" dirty="0" err="1">
                <a:solidFill>
                  <a:schemeClr val="tx2">
                    <a:lumMod val="75000"/>
                  </a:schemeClr>
                </a:solidFill>
                <a:latin typeface="Times New Roman" pitchFamily="18" charset="0"/>
                <a:cs typeface="Times New Roman" pitchFamily="18" charset="0"/>
              </a:rPr>
              <a:t>Казахтелеком</a:t>
            </a:r>
            <a:r>
              <a:rPr lang="ru-RU" sz="2000" b="1" i="1" dirty="0">
                <a:solidFill>
                  <a:schemeClr val="tx2">
                    <a:lumMod val="75000"/>
                  </a:schemeClr>
                </a:solidFill>
                <a:latin typeface="Times New Roman" pitchFamily="18" charset="0"/>
                <a:cs typeface="Times New Roman"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332" y="2797985"/>
            <a:ext cx="3240360" cy="2251519"/>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5221" r="11789"/>
          <a:stretch/>
        </p:blipFill>
        <p:spPr>
          <a:xfrm>
            <a:off x="6481980" y="2522494"/>
            <a:ext cx="2554515" cy="1882471"/>
          </a:xfrm>
          <a:prstGeom prst="rect">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r="6789"/>
          <a:stretch/>
        </p:blipFill>
        <p:spPr>
          <a:xfrm>
            <a:off x="164704" y="3463729"/>
            <a:ext cx="2664296" cy="2138193"/>
          </a:xfrm>
          <a:prstGeom prst="rect">
            <a:avLst/>
          </a:prstGeom>
          <a:ln>
            <a:noFill/>
          </a:ln>
          <a:effectLst>
            <a:softEdge rad="112500"/>
          </a:effectLst>
        </p:spPr>
      </p:pic>
    </p:spTree>
    <p:extLst>
      <p:ext uri="{BB962C8B-B14F-4D97-AF65-F5344CB8AC3E}">
        <p14:creationId xmlns:p14="http://schemas.microsoft.com/office/powerpoint/2010/main" val="38501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24" y="121196"/>
            <a:ext cx="6552728" cy="523220"/>
          </a:xfrm>
          <a:prstGeom prst="rect">
            <a:avLst/>
          </a:prstGeom>
          <a:noFill/>
        </p:spPr>
        <p:txBody>
          <a:bodyPr wrap="square" rtlCol="0">
            <a:spAutoFit/>
          </a:bodyPr>
          <a:lstStyle/>
          <a:p>
            <a:pPr algn="ctr"/>
            <a:r>
              <a:rPr lang="ru-RU" sz="2800" b="1" i="1" dirty="0">
                <a:solidFill>
                  <a:srgbClr val="C00000"/>
                </a:solidFill>
                <a:latin typeface="Times New Roman" pitchFamily="18" charset="0"/>
                <a:cs typeface="Times New Roman" pitchFamily="18" charset="0"/>
              </a:rPr>
              <a:t>Коллективная радиостанция МУИТ</a:t>
            </a:r>
            <a:endParaRPr lang="ru-RU" sz="2800" i="1" dirty="0">
              <a:solidFill>
                <a:srgbClr val="C00000"/>
              </a:solidFill>
            </a:endParaRPr>
          </a:p>
        </p:txBody>
      </p:sp>
      <p:sp>
        <p:nvSpPr>
          <p:cNvPr id="3" name="Прямоугольник 2"/>
          <p:cNvSpPr/>
          <p:nvPr/>
        </p:nvSpPr>
        <p:spPr>
          <a:xfrm>
            <a:off x="107504" y="769268"/>
            <a:ext cx="8820472" cy="1631216"/>
          </a:xfrm>
          <a:prstGeom prst="rect">
            <a:avLst/>
          </a:prstGeom>
        </p:spPr>
        <p:txBody>
          <a:bodyPr wrap="square">
            <a:spAutoFit/>
          </a:bodyPr>
          <a:lstStyle/>
          <a:p>
            <a:pPr lvl="0" algn="just"/>
            <a:r>
              <a:rPr lang="ru-RU" sz="2000" b="1" i="1" dirty="0">
                <a:solidFill>
                  <a:schemeClr val="tx2">
                    <a:lumMod val="75000"/>
                  </a:schemeClr>
                </a:solidFill>
                <a:latin typeface="Times New Roman" pitchFamily="18" charset="0"/>
                <a:cs typeface="Times New Roman" pitchFamily="18" charset="0"/>
              </a:rPr>
              <a:t>При кафедре создана коллективная любительская радиостанция, в работе которой участвуют преподаватели и студенты. Радиостанция оснащена современными трансиверами ВЧ и ОВЧ диапазонов частот. Наша радиостанция является обладателем многих дипломов соревнований радиолюбителей.</a:t>
            </a:r>
          </a:p>
        </p:txBody>
      </p:sp>
      <p:pic>
        <p:nvPicPr>
          <p:cNvPr id="4" name="Picture 2" descr="D:\Мои документы\Мои рисунки\муит каф 071212+ 2017\20170530_11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62064"/>
            <a:ext cx="4559713" cy="285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D:\Мои документы\Мои рисунки\муит каф 071212+ 2017\20170530_1149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106" y="2137420"/>
            <a:ext cx="4474913" cy="2459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6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23" y="0"/>
            <a:ext cx="6552728" cy="830997"/>
          </a:xfrm>
          <a:prstGeom prst="rect">
            <a:avLst/>
          </a:prstGeom>
          <a:noFill/>
        </p:spPr>
        <p:txBody>
          <a:bodyPr wrap="square" rtlCol="0">
            <a:spAutoFit/>
          </a:bodyPr>
          <a:lstStyle/>
          <a:p>
            <a:pPr algn="ctr"/>
            <a:r>
              <a:rPr lang="ru-RU" sz="2400" b="1" i="1" dirty="0">
                <a:solidFill>
                  <a:srgbClr val="C00000"/>
                </a:solidFill>
                <a:latin typeface="Times New Roman" pitchFamily="18" charset="0"/>
                <a:cs typeface="Times New Roman" pitchFamily="18" charset="0"/>
              </a:rPr>
              <a:t>Коллективная радиостанция МУИТ</a:t>
            </a:r>
          </a:p>
          <a:p>
            <a:pPr algn="ctr"/>
            <a:r>
              <a:rPr lang="ru-RU" sz="2400" b="1" i="1" dirty="0">
                <a:solidFill>
                  <a:srgbClr val="C00000"/>
                </a:solidFill>
                <a:latin typeface="Times New Roman" pitchFamily="18" charset="0"/>
                <a:cs typeface="Times New Roman" pitchFamily="18" charset="0"/>
              </a:rPr>
              <a:t>Дипломы </a:t>
            </a:r>
            <a:endParaRPr lang="ru-RU" sz="2400" i="1" dirty="0">
              <a:solidFill>
                <a:srgbClr val="C00000"/>
              </a:solidFill>
            </a:endParaRPr>
          </a:p>
        </p:txBody>
      </p:sp>
      <p:pic>
        <p:nvPicPr>
          <p:cNvPr id="3" name="Picture 2" descr="D:\Мои документы\Мои рисунки\муит каф 071212+ 2017\20170530_1148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0" r="1992"/>
          <a:stretch/>
        </p:blipFill>
        <p:spPr bwMode="auto">
          <a:xfrm>
            <a:off x="588437" y="890464"/>
            <a:ext cx="8229600"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6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11" y="562850"/>
            <a:ext cx="8172400" cy="584775"/>
          </a:xfrm>
          <a:prstGeom prst="rect">
            <a:avLst/>
          </a:prstGeom>
          <a:noFill/>
        </p:spPr>
        <p:txBody>
          <a:bodyPr wrap="square" rtlCol="0">
            <a:spAutoFit/>
          </a:bodyPr>
          <a:lstStyle/>
          <a:p>
            <a:pPr algn="ctr">
              <a:defRPr/>
            </a:pPr>
            <a:r>
              <a:rPr lang="ru-RU" sz="3200" b="1" i="1">
                <a:solidFill>
                  <a:srgbClr val="C00000"/>
                </a:solidFill>
                <a:latin typeface="Times New Roman" pitchFamily="18" charset="0"/>
              </a:rPr>
              <a:t>Кадровый состав </a:t>
            </a:r>
            <a:r>
              <a:rPr lang="ru-RU" sz="3200" b="1" i="1" dirty="0">
                <a:solidFill>
                  <a:srgbClr val="C00000"/>
                </a:solidFill>
                <a:latin typeface="Times New Roman" pitchFamily="18" charset="0"/>
              </a:rPr>
              <a:t>кафедры «РЭТ» </a:t>
            </a:r>
            <a:endParaRPr lang="ru-RU" sz="3200" i="1" dirty="0">
              <a:solidFill>
                <a:srgbClr val="C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06258176"/>
              </p:ext>
            </p:extLst>
          </p:nvPr>
        </p:nvGraphicFramePr>
        <p:xfrm>
          <a:off x="179512" y="1340798"/>
          <a:ext cx="8784976" cy="3710081"/>
        </p:xfrm>
        <a:graphic>
          <a:graphicData uri="http://schemas.openxmlformats.org/drawingml/2006/table">
            <a:tbl>
              <a:tblPr>
                <a:tableStyleId>{284E427A-3D55-4303-BF80-6455036E1DE7}</a:tableStyleId>
              </a:tblPr>
              <a:tblGrid>
                <a:gridCol w="2620081">
                  <a:extLst>
                    <a:ext uri="{9D8B030D-6E8A-4147-A177-3AD203B41FA5}">
                      <a16:colId xmlns:a16="http://schemas.microsoft.com/office/drawing/2014/main" val="20000"/>
                    </a:ext>
                  </a:extLst>
                </a:gridCol>
                <a:gridCol w="3390692">
                  <a:extLst>
                    <a:ext uri="{9D8B030D-6E8A-4147-A177-3AD203B41FA5}">
                      <a16:colId xmlns:a16="http://schemas.microsoft.com/office/drawing/2014/main" val="20001"/>
                    </a:ext>
                  </a:extLst>
                </a:gridCol>
                <a:gridCol w="2774203">
                  <a:extLst>
                    <a:ext uri="{9D8B030D-6E8A-4147-A177-3AD203B41FA5}">
                      <a16:colId xmlns:a16="http://schemas.microsoft.com/office/drawing/2014/main" val="20002"/>
                    </a:ext>
                  </a:extLst>
                </a:gridCol>
              </a:tblGrid>
              <a:tr h="619900">
                <a:tc>
                  <a:txBody>
                    <a:bodyPr/>
                    <a:lstStyle/>
                    <a:p>
                      <a:pPr algn="ctr">
                        <a:lnSpc>
                          <a:spcPct val="115000"/>
                        </a:lnSpc>
                        <a:spcAft>
                          <a:spcPts val="0"/>
                        </a:spcAft>
                      </a:pPr>
                      <a:r>
                        <a:rPr lang="ru-RU" sz="2000" dirty="0">
                          <a:latin typeface="Times New Roman" pitchFamily="18" charset="0"/>
                          <a:cs typeface="Times New Roman" pitchFamily="18" charset="0"/>
                        </a:rPr>
                        <a:t>Должность</a:t>
                      </a:r>
                      <a:endParaRPr lang="ru-RU" sz="2000" b="1"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Ученая</a:t>
                      </a:r>
                      <a:r>
                        <a:rPr lang="ru-RU" sz="2000" baseline="0" dirty="0">
                          <a:latin typeface="Times New Roman" pitchFamily="18" charset="0"/>
                          <a:cs typeface="Times New Roman" pitchFamily="18" charset="0"/>
                        </a:rPr>
                        <a:t> степень (академическая степень)</a:t>
                      </a:r>
                      <a:endParaRPr lang="ru-RU" sz="2000" b="1"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Количество</a:t>
                      </a:r>
                      <a:endParaRPr lang="ru-RU" sz="2000" b="1"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50908">
                <a:tc>
                  <a:txBody>
                    <a:bodyPr/>
                    <a:lstStyle/>
                    <a:p>
                      <a:pPr>
                        <a:lnSpc>
                          <a:spcPct val="115000"/>
                        </a:lnSpc>
                        <a:spcAft>
                          <a:spcPts val="0"/>
                        </a:spcAft>
                      </a:pPr>
                      <a:r>
                        <a:rPr lang="ru-RU" sz="2000" dirty="0">
                          <a:latin typeface="Times New Roman" pitchFamily="18" charset="0"/>
                          <a:cs typeface="Times New Roman" pitchFamily="18" charset="0"/>
                        </a:rPr>
                        <a:t>Профессор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д.т.н.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1</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29693">
                <a:tc>
                  <a:txBody>
                    <a:bodyPr/>
                    <a:lstStyle/>
                    <a:p>
                      <a:pPr>
                        <a:lnSpc>
                          <a:spcPct val="115000"/>
                        </a:lnSpc>
                        <a:spcAft>
                          <a:spcPts val="0"/>
                        </a:spcAft>
                      </a:pPr>
                      <a:r>
                        <a:rPr lang="ru-RU" sz="2000" dirty="0">
                          <a:latin typeface="Times New Roman" pitchFamily="18" charset="0"/>
                          <a:cs typeface="Times New Roman" pitchFamily="18" charset="0"/>
                        </a:rPr>
                        <a:t>Профессор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к.т.н.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1</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625271">
                <a:tc>
                  <a:txBody>
                    <a:bodyPr/>
                    <a:lstStyle/>
                    <a:p>
                      <a:pPr>
                        <a:lnSpc>
                          <a:spcPct val="115000"/>
                        </a:lnSpc>
                        <a:spcAft>
                          <a:spcPts val="0"/>
                        </a:spcAft>
                      </a:pPr>
                      <a:r>
                        <a:rPr lang="ru-RU" sz="2000" dirty="0">
                          <a:latin typeface="Times New Roman" pitchFamily="18" charset="0"/>
                          <a:cs typeface="Times New Roman" pitchFamily="18" charset="0"/>
                        </a:rPr>
                        <a:t>Ассоциированный профессор </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к.т.н.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ea typeface="Calibri"/>
                          <a:cs typeface="Times New Roman" pitchFamily="18" charset="0"/>
                        </a:rPr>
                        <a:t>3</a:t>
                      </a:r>
                    </a:p>
                  </a:txBody>
                  <a:tcPr marL="68580" marR="68580" marT="0" marB="0"/>
                </a:tc>
                <a:extLst>
                  <a:ext uri="{0D108BD9-81ED-4DB2-BD59-A6C34878D82A}">
                    <a16:rowId xmlns:a16="http://schemas.microsoft.com/office/drawing/2014/main" val="10003"/>
                  </a:ext>
                </a:extLst>
              </a:tr>
              <a:tr h="625271">
                <a:tc>
                  <a:txBody>
                    <a:bodyPr/>
                    <a:lstStyle/>
                    <a:p>
                      <a:pPr>
                        <a:lnSpc>
                          <a:spcPct val="115000"/>
                        </a:lnSpc>
                        <a:spcAft>
                          <a:spcPts val="0"/>
                        </a:spcAft>
                      </a:pPr>
                      <a:r>
                        <a:rPr lang="ru-RU" sz="2000" dirty="0">
                          <a:latin typeface="Times New Roman" pitchFamily="18" charset="0"/>
                          <a:cs typeface="Times New Roman" pitchFamily="18" charset="0"/>
                        </a:rPr>
                        <a:t>Ассистент-профессор </a:t>
                      </a:r>
                      <a:endParaRPr lang="ru-RU" sz="2000" dirty="0">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latin typeface="Times New Roman" pitchFamily="18" charset="0"/>
                          <a:cs typeface="Times New Roman" pitchFamily="18" charset="0"/>
                        </a:rPr>
                        <a:t>PhD</a:t>
                      </a:r>
                      <a:r>
                        <a:rPr lang="ru-RU" sz="2000" dirty="0">
                          <a:latin typeface="Times New Roman" pitchFamily="18" charset="0"/>
                          <a:cs typeface="Times New Roman" pitchFamily="18" charset="0"/>
                        </a:rPr>
                        <a:t>, к.т.н.</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ea typeface="Calibri"/>
                          <a:cs typeface="Times New Roman" pitchFamily="18" charset="0"/>
                        </a:rPr>
                        <a:t>7</a:t>
                      </a:r>
                    </a:p>
                  </a:txBody>
                  <a:tcPr marL="68580" marR="68580" marT="0" marB="0"/>
                </a:tc>
                <a:extLst>
                  <a:ext uri="{0D108BD9-81ED-4DB2-BD59-A6C34878D82A}">
                    <a16:rowId xmlns:a16="http://schemas.microsoft.com/office/drawing/2014/main" val="10004"/>
                  </a:ext>
                </a:extLst>
              </a:tr>
              <a:tr h="3393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000" dirty="0" err="1">
                          <a:latin typeface="Times New Roman" pitchFamily="18" charset="0"/>
                          <a:cs typeface="Times New Roman" pitchFamily="18" charset="0"/>
                        </a:rPr>
                        <a:t>Сениор</a:t>
                      </a:r>
                      <a:r>
                        <a:rPr lang="ru-RU" sz="2000" dirty="0">
                          <a:latin typeface="Times New Roman" pitchFamily="18" charset="0"/>
                          <a:cs typeface="Times New Roman" pitchFamily="18" charset="0"/>
                        </a:rPr>
                        <a:t>-лектор</a:t>
                      </a:r>
                      <a:endParaRPr lang="ru-RU" sz="2000" dirty="0">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a:latin typeface="Times New Roman" pitchFamily="18" charset="0"/>
                          <a:cs typeface="Times New Roman" pitchFamily="18" charset="0"/>
                        </a:rPr>
                        <a:t>Магистр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a:latin typeface="Times New Roman" pitchFamily="18" charset="0"/>
                          <a:ea typeface="Calibri"/>
                          <a:cs typeface="Times New Roman" pitchFamily="18" charset="0"/>
                        </a:rPr>
                        <a:t>11</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393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000" dirty="0">
                          <a:latin typeface="Times New Roman" pitchFamily="18" charset="0"/>
                          <a:ea typeface="Calibri"/>
                          <a:cs typeface="Times New Roman" pitchFamily="18" charset="0"/>
                        </a:rPr>
                        <a:t>Лектор </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a:latin typeface="Times New Roman" pitchFamily="18" charset="0"/>
                          <a:cs typeface="Times New Roman" pitchFamily="18" charset="0"/>
                        </a:rPr>
                        <a:t>Магистр</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ea typeface="Calibri"/>
                          <a:cs typeface="Times New Roman" pitchFamily="18" charset="0"/>
                        </a:rPr>
                        <a:t>3</a:t>
                      </a:r>
                    </a:p>
                  </a:txBody>
                  <a:tcPr marL="68580" marR="68580" marT="0" marB="0"/>
                </a:tc>
                <a:extLst>
                  <a:ext uri="{0D108BD9-81ED-4DB2-BD59-A6C34878D82A}">
                    <a16:rowId xmlns:a16="http://schemas.microsoft.com/office/drawing/2014/main" val="10006"/>
                  </a:ext>
                </a:extLst>
              </a:tr>
              <a:tr h="216024">
                <a:tc gridSpan="3">
                  <a:txBody>
                    <a:bodyPr/>
                    <a:lstStyle/>
                    <a:p>
                      <a:pPr>
                        <a:lnSpc>
                          <a:spcPct val="115000"/>
                        </a:lnSpc>
                        <a:spcAft>
                          <a:spcPts val="0"/>
                        </a:spcAft>
                      </a:pPr>
                      <a:r>
                        <a:rPr lang="ru-RU" sz="2400" b="1" i="1" dirty="0">
                          <a:solidFill>
                            <a:schemeClr val="tx2">
                              <a:lumMod val="75000"/>
                            </a:schemeClr>
                          </a:solidFill>
                          <a:latin typeface="Times New Roman" pitchFamily="18" charset="0"/>
                          <a:ea typeface="Calibri"/>
                          <a:cs typeface="Times New Roman" pitchFamily="18" charset="0"/>
                        </a:rPr>
                        <a:t>На кафедре преподают 4 докторанта </a:t>
                      </a:r>
                      <a:r>
                        <a:rPr lang="en-US" sz="2400" b="1" i="1" dirty="0">
                          <a:solidFill>
                            <a:schemeClr val="tx2">
                              <a:lumMod val="75000"/>
                            </a:schemeClr>
                          </a:solidFill>
                          <a:latin typeface="Times New Roman" pitchFamily="18" charset="0"/>
                          <a:ea typeface="Calibri"/>
                          <a:cs typeface="Times New Roman" pitchFamily="18" charset="0"/>
                        </a:rPr>
                        <a:t>PhD</a:t>
                      </a:r>
                      <a:endParaRPr lang="ru-RU" sz="2400" b="1" i="1" dirty="0">
                        <a:solidFill>
                          <a:schemeClr val="tx2">
                            <a:lumMod val="75000"/>
                          </a:schemeClr>
                        </a:solidFill>
                        <a:latin typeface="Times New Roman" pitchFamily="18" charset="0"/>
                        <a:ea typeface="Calibri"/>
                        <a:cs typeface="Times New Roman" pitchFamily="18" charset="0"/>
                      </a:endParaRPr>
                    </a:p>
                  </a:txBody>
                  <a:tcPr marL="68580" marR="68580" marT="0" marB="0"/>
                </a:tc>
                <a:tc hMerge="1">
                  <a:txBody>
                    <a:bodyPr/>
                    <a:lstStyle/>
                    <a:p>
                      <a:pPr algn="ct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tc>
                <a:tc hMerge="1">
                  <a:txBody>
                    <a:bodyPr/>
                    <a:lstStyle/>
                    <a:p>
                      <a:pPr algn="ctr">
                        <a:lnSpc>
                          <a:spcPct val="115000"/>
                        </a:lnSpc>
                        <a:spcAft>
                          <a:spcPts val="0"/>
                        </a:spcAft>
                      </a:pP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6468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Номер слайда 2"/>
          <p:cNvSpPr>
            <a:spLocks noGrp="1"/>
          </p:cNvSpPr>
          <p:nvPr>
            <p:ph type="sldNum" sz="quarter" idx="12"/>
          </p:nvPr>
        </p:nvSpPr>
        <p:spPr bwMode="auto">
          <a:xfrm>
            <a:off x="0" y="57848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6E9EEA-7566-401A-9369-C7728BF4BAD7}" type="slidenum">
              <a:rPr lang="ru-RU" altLang="en-US"/>
              <a:pPr eaLnBrk="1" hangingPunct="1"/>
              <a:t>19</a:t>
            </a:fld>
            <a:endParaRPr lang="ru-RU" altLang="en-US"/>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1" y="841276"/>
            <a:ext cx="5253037" cy="5167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5588"/>
            <a:ext cx="350017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Текст 1"/>
          <p:cNvSpPr>
            <a:spLocks noGrp="1"/>
          </p:cNvSpPr>
          <p:nvPr>
            <p:ph type="body" sz="quarter" idx="10"/>
          </p:nvPr>
        </p:nvSpPr>
        <p:spPr>
          <a:xfrm>
            <a:off x="2987824" y="841276"/>
            <a:ext cx="5904656" cy="4873724"/>
          </a:xfrm>
        </p:spPr>
        <p:txBody>
          <a:bodyPr/>
          <a:lstStyle/>
          <a:p>
            <a:pPr indent="457200" algn="just"/>
            <a:r>
              <a:rPr lang="ru-RU" sz="2000" b="1" dirty="0">
                <a:solidFill>
                  <a:schemeClr val="tx2">
                    <a:lumMod val="75000"/>
                  </a:schemeClr>
                </a:solidFill>
                <a:latin typeface="Times New Roman" pitchFamily="18" charset="0"/>
                <a:cs typeface="Times New Roman" pitchFamily="18" charset="0"/>
              </a:rPr>
              <a:t>Целью образовательной подготовки «Радиотехнические системы передачи информации» является подготовка высококвалифицированных специалистов для инновационных и наукоемких отраслей экономики в области радиотехники, электроники и телекоммуникаций, обладающих теоретическими и практическими знаниями, умениями и навыками, отвечающих потребностям отечественного и мирового рынков интеллектуального труда, способных быстро адаптироваться к быстро изменяющимся социально-экономическим условиям. </a:t>
            </a:r>
          </a:p>
        </p:txBody>
      </p:sp>
      <p:sp>
        <p:nvSpPr>
          <p:cNvPr id="4" name="TextBox 3"/>
          <p:cNvSpPr txBox="1"/>
          <p:nvPr/>
        </p:nvSpPr>
        <p:spPr>
          <a:xfrm>
            <a:off x="2771800" y="193204"/>
            <a:ext cx="6372200" cy="523220"/>
          </a:xfrm>
          <a:prstGeom prst="rect">
            <a:avLst/>
          </a:prstGeom>
          <a:noFill/>
        </p:spPr>
        <p:txBody>
          <a:bodyPr wrap="square" rtlCol="0">
            <a:spAutoFit/>
          </a:bodyPr>
          <a:lstStyle/>
          <a:p>
            <a:pPr algn="ctr"/>
            <a:r>
              <a:rPr lang="ru-RU" sz="2800" b="1" i="1" dirty="0">
                <a:solidFill>
                  <a:schemeClr val="accent1">
                    <a:lumMod val="50000"/>
                  </a:schemeClr>
                </a:solidFill>
              </a:rPr>
              <a:t>Описание ОП</a:t>
            </a:r>
            <a:endParaRPr lang="en-US" sz="2800" b="1" i="1" dirty="0">
              <a:solidFill>
                <a:schemeClr val="accent1">
                  <a:lumMod val="50000"/>
                </a:schemeClr>
              </a:solidFill>
            </a:endParaRPr>
          </a:p>
        </p:txBody>
      </p:sp>
      <p:sp>
        <p:nvSpPr>
          <p:cNvPr id="5" name="Прямоугольная выноска 4"/>
          <p:cNvSpPr/>
          <p:nvPr/>
        </p:nvSpPr>
        <p:spPr>
          <a:xfrm>
            <a:off x="4932040" y="4009628"/>
            <a:ext cx="3024336" cy="1440160"/>
          </a:xfrm>
          <a:prstGeom prst="wedgeRectCallout">
            <a:avLst/>
          </a:prstGeom>
        </p:spPr>
        <p:txBody>
          <a:bodyPr wrap="none" rtlCol="0" anchor="ctr">
            <a:noAutofit/>
          </a:bodyPr>
          <a:lstStyle/>
          <a:p>
            <a:pPr marL="180975" indent="-180975" algn="ctr">
              <a:lnSpc>
                <a:spcPct val="110000"/>
              </a:lnSpc>
            </a:pPr>
            <a:endParaRPr lang="ru-RU" b="1" dirty="0">
              <a:solidFill>
                <a:schemeClr val="bg2">
                  <a:lumMod val="65000"/>
                  <a:lumOff val="35000"/>
                </a:schemeClr>
              </a:solidFill>
            </a:endParaRPr>
          </a:p>
        </p:txBody>
      </p:sp>
    </p:spTree>
    <p:extLst>
      <p:ext uri="{BB962C8B-B14F-4D97-AF65-F5344CB8AC3E}">
        <p14:creationId xmlns:p14="http://schemas.microsoft.com/office/powerpoint/2010/main" val="28138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9188"/>
            <a:ext cx="5760640" cy="769441"/>
          </a:xfrm>
          <a:prstGeom prst="rect">
            <a:avLst/>
          </a:prstGeom>
          <a:noFill/>
        </p:spPr>
        <p:txBody>
          <a:bodyPr wrap="square" rtlCol="0">
            <a:spAutoFit/>
          </a:bodyPr>
          <a:lstStyle/>
          <a:p>
            <a:pPr algn="ctr"/>
            <a:r>
              <a:rPr lang="ru-RU" sz="2200" b="1" i="1" dirty="0">
                <a:solidFill>
                  <a:schemeClr val="tx2">
                    <a:lumMod val="75000"/>
                  </a:schemeClr>
                </a:solidFill>
                <a:cs typeface="Arial" panose="020B0604020202020204" pitchFamily="34" charset="0"/>
              </a:rPr>
              <a:t>Радиотехнические системы передачи информации</a:t>
            </a:r>
          </a:p>
        </p:txBody>
      </p:sp>
      <p:sp>
        <p:nvSpPr>
          <p:cNvPr id="11" name="Прямоугольная выноска 10"/>
          <p:cNvSpPr/>
          <p:nvPr/>
        </p:nvSpPr>
        <p:spPr>
          <a:xfrm>
            <a:off x="539552" y="191463"/>
            <a:ext cx="792088" cy="576064"/>
          </a:xfrm>
          <a:prstGeom prst="wedgeRectCallout">
            <a:avLst/>
          </a:prstGeom>
        </p:spPr>
        <p:txBody>
          <a:bodyPr wrap="none" rtlCol="0" anchor="ctr">
            <a:noAutofit/>
          </a:bodyPr>
          <a:lstStyle/>
          <a:p>
            <a:pPr marL="180975" indent="-180975" algn="ctr">
              <a:lnSpc>
                <a:spcPct val="110000"/>
              </a:lnSpc>
            </a:pPr>
            <a:endParaRPr lang="ru-RU" b="1" dirty="0">
              <a:solidFill>
                <a:schemeClr val="tx2">
                  <a:lumMod val="75000"/>
                </a:schemeClr>
              </a:solidFill>
            </a:endParaRPr>
          </a:p>
        </p:txBody>
      </p:sp>
      <p:pic>
        <p:nvPicPr>
          <p:cNvPr id="39" name="Picture 9" descr="C:\Users\daniy\OneDrive\Рабочий стол\презентация\ICON\cisc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60883" y="695519"/>
            <a:ext cx="1023485" cy="10234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im0-tub-kz.yandex.net/i?id=1be44f82106388a55e6a6dc1fa9f2f6f&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86" y="1173443"/>
            <a:ext cx="1853625" cy="38617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poisk-firm.ru/storage/employer/logo/dc/7b/d3/149003bd6114f4331802a7f8a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34" y="850699"/>
            <a:ext cx="1876277" cy="2768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s://im0-tub-kz.yandex.net/i?id=65ea1478f447a65763e0a00e0c0b7f20&amp;n=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1" r="15931"/>
          <a:stretch/>
        </p:blipFill>
        <p:spPr bwMode="auto">
          <a:xfrm>
            <a:off x="3699876" y="767527"/>
            <a:ext cx="1039780" cy="8935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ast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911543"/>
            <a:ext cx="1692129" cy="7495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s://s9.stc.all.kpcdn.net/share/i/12/9406085/inx960x6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911543"/>
            <a:ext cx="943901" cy="6292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Ð ÐÐ Â«ÐÐ¾ÑÑÐ´Ð°ÑÑÑÐ²ÐµÐ½Ð½Ð°Ñ ÑÐ°Ð´Ð¸Ð¾ÑÐ°ÑÑÐ¾ÑÐ½Ð°Ñ ÑÐ»ÑÐ¶Ð±Ð°Â»"/>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9855" y="983551"/>
            <a:ext cx="1538049" cy="65861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Группа 46"/>
          <p:cNvGrpSpPr/>
          <p:nvPr/>
        </p:nvGrpSpPr>
        <p:grpSpPr>
          <a:xfrm>
            <a:off x="82159" y="1806834"/>
            <a:ext cx="4657497" cy="3862212"/>
            <a:chOff x="1177346" y="2482763"/>
            <a:chExt cx="6104971" cy="3881128"/>
          </a:xfrm>
          <a:noFill/>
        </p:grpSpPr>
        <p:sp>
          <p:nvSpPr>
            <p:cNvPr id="48" name="Полилиния 47"/>
            <p:cNvSpPr/>
            <p:nvPr/>
          </p:nvSpPr>
          <p:spPr>
            <a:xfrm>
              <a:off x="1177346" y="2482763"/>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Радиотехнические системы</a:t>
              </a:r>
              <a:endParaRPr lang="ru-RU" sz="16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Полилиния 48"/>
            <p:cNvSpPr/>
            <p:nvPr/>
          </p:nvSpPr>
          <p:spPr>
            <a:xfrm>
              <a:off x="1177346" y="2926387"/>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Цифровые устройства и микропроцессоры</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Полилиния 49"/>
            <p:cNvSpPr/>
            <p:nvPr/>
          </p:nvSpPr>
          <p:spPr>
            <a:xfrm>
              <a:off x="1177346" y="3370011"/>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Спутниковые системы связи </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Полилиния 50"/>
            <p:cNvSpPr/>
            <p:nvPr/>
          </p:nvSpPr>
          <p:spPr>
            <a:xfrm>
              <a:off x="1177346" y="3813635"/>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Cisco</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Полилиния 51"/>
            <p:cNvSpPr/>
            <p:nvPr/>
          </p:nvSpPr>
          <p:spPr>
            <a:xfrm>
              <a:off x="1177346" y="4257259"/>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Системы мобильной связи</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Полилиния 52"/>
            <p:cNvSpPr/>
            <p:nvPr/>
          </p:nvSpPr>
          <p:spPr>
            <a:xfrm>
              <a:off x="1177346" y="4700883"/>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Системы телерадиовещания</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Полилиния 53"/>
            <p:cNvSpPr/>
            <p:nvPr/>
          </p:nvSpPr>
          <p:spPr>
            <a:xfrm>
              <a:off x="1177346" y="5144507"/>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3" rIns="25103" bIns="2510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Управление радиочастотным спектром</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Полилиния 54"/>
            <p:cNvSpPr/>
            <p:nvPr/>
          </p:nvSpPr>
          <p:spPr>
            <a:xfrm>
              <a:off x="1177346" y="5588131"/>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4" rIns="25103" bIns="25103"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Сети и системы радиодоступа</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Полилиния 55"/>
            <p:cNvSpPr/>
            <p:nvPr/>
          </p:nvSpPr>
          <p:spPr>
            <a:xfrm>
              <a:off x="1177346" y="6031756"/>
              <a:ext cx="6104971" cy="332135"/>
            </a:xfrm>
            <a:custGeom>
              <a:avLst/>
              <a:gdLst>
                <a:gd name="connsiteX0" fmla="*/ 55357 w 332134"/>
                <a:gd name="connsiteY0" fmla="*/ 0 h 5919177"/>
                <a:gd name="connsiteX1" fmla="*/ 276777 w 332134"/>
                <a:gd name="connsiteY1" fmla="*/ 0 h 5919177"/>
                <a:gd name="connsiteX2" fmla="*/ 332134 w 332134"/>
                <a:gd name="connsiteY2" fmla="*/ 55357 h 5919177"/>
                <a:gd name="connsiteX3" fmla="*/ 332134 w 332134"/>
                <a:gd name="connsiteY3" fmla="*/ 5919177 h 5919177"/>
                <a:gd name="connsiteX4" fmla="*/ 332134 w 332134"/>
                <a:gd name="connsiteY4" fmla="*/ 5919177 h 5919177"/>
                <a:gd name="connsiteX5" fmla="*/ 0 w 332134"/>
                <a:gd name="connsiteY5" fmla="*/ 5919177 h 5919177"/>
                <a:gd name="connsiteX6" fmla="*/ 0 w 332134"/>
                <a:gd name="connsiteY6" fmla="*/ 5919177 h 5919177"/>
                <a:gd name="connsiteX7" fmla="*/ 0 w 332134"/>
                <a:gd name="connsiteY7" fmla="*/ 55357 h 5919177"/>
                <a:gd name="connsiteX8" fmla="*/ 55357 w 332134"/>
                <a:gd name="connsiteY8" fmla="*/ 0 h 59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134" h="5919177">
                  <a:moveTo>
                    <a:pt x="332134" y="986559"/>
                  </a:moveTo>
                  <a:lnTo>
                    <a:pt x="332134" y="4932618"/>
                  </a:lnTo>
                  <a:cubicBezTo>
                    <a:pt x="332134" y="5477478"/>
                    <a:pt x="330743" y="5919168"/>
                    <a:pt x="329028" y="5919168"/>
                  </a:cubicBezTo>
                  <a:lnTo>
                    <a:pt x="0" y="5919168"/>
                  </a:lnTo>
                  <a:lnTo>
                    <a:pt x="0" y="5919168"/>
                  </a:lnTo>
                  <a:lnTo>
                    <a:pt x="0" y="9"/>
                  </a:lnTo>
                  <a:lnTo>
                    <a:pt x="0" y="9"/>
                  </a:lnTo>
                  <a:lnTo>
                    <a:pt x="329028" y="9"/>
                  </a:lnTo>
                  <a:cubicBezTo>
                    <a:pt x="330743" y="9"/>
                    <a:pt x="332134" y="441699"/>
                    <a:pt x="332134" y="986559"/>
                  </a:cubicBezTo>
                  <a:close/>
                </a:path>
              </a:pathLst>
            </a:cu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 tIns="25104" rIns="25103" bIns="25103"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622300">
                <a:lnSpc>
                  <a:spcPct val="90000"/>
                </a:lnSpc>
                <a:spcBef>
                  <a:spcPct val="0"/>
                </a:spcBef>
                <a:spcAft>
                  <a:spcPct val="15000"/>
                </a:spcAft>
                <a:buChar char="••"/>
              </a:pPr>
              <a:r>
                <a:rPr lang="ru-RU"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Цифровая обработка сигналов</a:t>
              </a:r>
              <a:endParaRPr lang="ru-RU" sz="1600" i="1" u="none"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TextBox 36"/>
          <p:cNvSpPr txBox="1"/>
          <p:nvPr/>
        </p:nvSpPr>
        <p:spPr>
          <a:xfrm>
            <a:off x="4860032" y="1753615"/>
            <a:ext cx="4184261" cy="39233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0"/>
              </a:spcAft>
            </a:pPr>
            <a:r>
              <a:rPr lang="ru-RU" sz="1300" b="1" dirty="0">
                <a:latin typeface="Open Sans" panose="020B0606030504020204" pitchFamily="34" charset="0"/>
                <a:ea typeface="Open Sans" panose="020B0606030504020204" pitchFamily="34" charset="0"/>
                <a:cs typeface="Open Sans" panose="020B0606030504020204" pitchFamily="34" charset="0"/>
              </a:rPr>
              <a:t>Ведущие позиции:</a:t>
            </a:r>
            <a:endParaRPr lang="ru-RU" sz="13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spcAft>
                <a:spcPts val="0"/>
              </a:spcAft>
              <a:buFont typeface="Arial" panose="020B0604020202020204" pitchFamily="34" charset="0"/>
              <a:buChar char="•"/>
            </a:pPr>
            <a:r>
              <a:rPr lang="ru-RU" sz="1300" dirty="0">
                <a:latin typeface="Open Sans" panose="020B0606030504020204" pitchFamily="34" charset="0"/>
                <a:ea typeface="Open Sans" panose="020B0606030504020204" pitchFamily="34" charset="0"/>
                <a:cs typeface="Open Sans" panose="020B0606030504020204" pitchFamily="34" charset="0"/>
              </a:rPr>
              <a:t>Радиосети и радиотехнические системы, методы и средства их проектирования, моделирования, экспериментальной обработки;</a:t>
            </a:r>
          </a:p>
          <a:p>
            <a:pPr marL="285750" lvl="0" indent="-285750" algn="just">
              <a:spcAft>
                <a:spcPts val="0"/>
              </a:spcAft>
              <a:buFont typeface="Arial" panose="020B0604020202020204" pitchFamily="34" charset="0"/>
              <a:buChar char="•"/>
            </a:pPr>
            <a:r>
              <a:rPr lang="ru-RU" sz="1300" dirty="0">
                <a:latin typeface="Open Sans" panose="020B0606030504020204" pitchFamily="34" charset="0"/>
                <a:ea typeface="Open Sans" panose="020B0606030504020204" pitchFamily="34" charset="0"/>
                <a:cs typeface="Open Sans" panose="020B0606030504020204" pitchFamily="34" charset="0"/>
              </a:rPr>
              <a:t>Подготовка к производству и технического обслуживания, организация радиосетей и радиотехнических систем, эксплуатация, техническое обслуживание;</a:t>
            </a:r>
          </a:p>
          <a:p>
            <a:pPr marL="285750" lvl="0" indent="-285750" algn="just">
              <a:spcAft>
                <a:spcPts val="0"/>
              </a:spcAft>
              <a:buFont typeface="Arial" panose="020B0604020202020204" pitchFamily="34" charset="0"/>
              <a:buChar char="•"/>
            </a:pPr>
            <a:r>
              <a:rPr lang="ru-RU" sz="1300" dirty="0">
                <a:latin typeface="Open Sans" panose="020B0606030504020204" pitchFamily="34" charset="0"/>
                <a:ea typeface="Open Sans" panose="020B0606030504020204" pitchFamily="34" charset="0"/>
                <a:cs typeface="Open Sans" panose="020B0606030504020204" pitchFamily="34" charset="0"/>
              </a:rPr>
              <a:t>Ремонт и сервис услуг, материально-техническое обеспечение эксплуатационных мероприятий;</a:t>
            </a:r>
          </a:p>
          <a:p>
            <a:pPr marL="285750" lvl="0" indent="-285750" algn="just">
              <a:spcAft>
                <a:spcPts val="0"/>
              </a:spcAft>
              <a:buFont typeface="Arial" panose="020B0604020202020204" pitchFamily="34" charset="0"/>
              <a:buChar char="•"/>
            </a:pPr>
            <a:r>
              <a:rPr lang="ru-RU" sz="1300" dirty="0">
                <a:latin typeface="Open Sans" panose="020B0606030504020204" pitchFamily="34" charset="0"/>
                <a:ea typeface="Open Sans" panose="020B0606030504020204" pitchFamily="34" charset="0"/>
                <a:cs typeface="Open Sans" panose="020B0606030504020204" pitchFamily="34" charset="0"/>
              </a:rPr>
              <a:t>Методы и средства испытаний и контроля качества устройств;</a:t>
            </a:r>
          </a:p>
          <a:p>
            <a:pPr marL="285750" lvl="0" indent="-285750" algn="just">
              <a:spcAft>
                <a:spcPts val="0"/>
              </a:spcAft>
              <a:buFont typeface="Arial" panose="020B0604020202020204" pitchFamily="34" charset="0"/>
              <a:buChar char="•"/>
            </a:pPr>
            <a:r>
              <a:rPr lang="ru-RU" sz="1300" dirty="0">
                <a:latin typeface="Open Sans" panose="020B0606030504020204" pitchFamily="34" charset="0"/>
                <a:ea typeface="Open Sans" panose="020B0606030504020204" pitchFamily="34" charset="0"/>
                <a:cs typeface="Open Sans" panose="020B0606030504020204" pitchFamily="34" charset="0"/>
              </a:rPr>
              <a:t>Обеспечение требуемого качественного бесперебойного режима работы радиотехнических систем и их специализированного программного обеспечения.</a:t>
            </a:r>
          </a:p>
        </p:txBody>
      </p:sp>
    </p:spTree>
    <p:extLst>
      <p:ext uri="{BB962C8B-B14F-4D97-AF65-F5344CB8AC3E}">
        <p14:creationId xmlns:p14="http://schemas.microsoft.com/office/powerpoint/2010/main" val="16460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878" y="161310"/>
            <a:ext cx="5209369" cy="523220"/>
          </a:xfrm>
          <a:prstGeom prst="rect">
            <a:avLst/>
          </a:prstGeom>
          <a:noFill/>
        </p:spPr>
        <p:txBody>
          <a:bodyPr wrap="square" rtlCol="0">
            <a:spAutoFit/>
          </a:bodyPr>
          <a:lstStyle/>
          <a:p>
            <a:r>
              <a:rPr lang="ru-RU" sz="2800" b="1" i="1" dirty="0">
                <a:solidFill>
                  <a:schemeClr val="tx2">
                    <a:lumMod val="75000"/>
                  </a:schemeClr>
                </a:solidFill>
              </a:rPr>
              <a:t>Основная компетенция</a:t>
            </a:r>
            <a:endParaRPr lang="ru-RU" sz="3200" b="1" i="1" dirty="0">
              <a:solidFill>
                <a:schemeClr val="tx2">
                  <a:lumMod val="75000"/>
                </a:schemeClr>
              </a:solidFill>
            </a:endParaRPr>
          </a:p>
        </p:txBody>
      </p:sp>
      <p:sp>
        <p:nvSpPr>
          <p:cNvPr id="3" name="Прямоугольник 2"/>
          <p:cNvSpPr/>
          <p:nvPr/>
        </p:nvSpPr>
        <p:spPr>
          <a:xfrm>
            <a:off x="3140652" y="985293"/>
            <a:ext cx="5751828" cy="3785652"/>
          </a:xfrm>
          <a:prstGeom prst="rect">
            <a:avLst/>
          </a:prstGeom>
        </p:spPr>
        <p:txBody>
          <a:bodyPr wrap="square">
            <a:spAutoFit/>
          </a:bodyPr>
          <a:lstStyle/>
          <a:p>
            <a:pPr algn="just"/>
            <a:r>
              <a:rPr lang="ru-RU" sz="2000" dirty="0">
                <a:solidFill>
                  <a:schemeClr val="tx2">
                    <a:lumMod val="75000"/>
                  </a:schemeClr>
                </a:solidFill>
              </a:rPr>
              <a:t>Способен заниматься проектированием, моделированием, созданием и обеспечением функционирования устройств и систем, основанных на использовании электромагнитных колебаний и волн и предназначенных для передачи, приема и обработки информации, получения информации об окружающей среде, природных и технических объектах, а также для воздействия на природные или технические объекты с целью изменения их свойств.</a:t>
            </a:r>
          </a:p>
        </p:txBody>
      </p:sp>
      <p:pic>
        <p:nvPicPr>
          <p:cNvPr id="7" name="Picture 2" descr="http://cat.convdocs.org/pars_docs/refs/182/181684/181684_html_20f0d21d.png"/>
          <p:cNvPicPr>
            <a:picLocks noChangeAspect="1" noChangeArrowheads="1"/>
          </p:cNvPicPr>
          <p:nvPr/>
        </p:nvPicPr>
        <p:blipFill rotWithShape="1">
          <a:blip r:embed="rId2">
            <a:extLst>
              <a:ext uri="{28A0092B-C50C-407E-A947-70E740481C1C}">
                <a14:useLocalDpi xmlns:a14="http://schemas.microsoft.com/office/drawing/2010/main" val="0"/>
              </a:ext>
            </a:extLst>
          </a:blip>
          <a:srcRect r="29678" b="9353"/>
          <a:stretch/>
        </p:blipFill>
        <p:spPr bwMode="auto">
          <a:xfrm>
            <a:off x="107504" y="1345332"/>
            <a:ext cx="3078014"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21196"/>
            <a:ext cx="5957077" cy="5478423"/>
          </a:xfrm>
          <a:prstGeom prst="rect">
            <a:avLst/>
          </a:prstGeom>
        </p:spPr>
        <p:txBody>
          <a:bodyPr wrap="square">
            <a:spAutoFit/>
          </a:bodyPr>
          <a:lstStyle/>
          <a:p>
            <a:pPr algn="ctr">
              <a:spcAft>
                <a:spcPts val="0"/>
              </a:spcAft>
            </a:pPr>
            <a:r>
              <a:rPr lang="ru-RU" sz="1600" b="1" i="1" dirty="0">
                <a:solidFill>
                  <a:schemeClr val="tx2">
                    <a:lumMod val="75000"/>
                  </a:schemeClr>
                </a:solidFill>
                <a:ea typeface="Calibri" panose="020F0502020204030204" pitchFamily="34" charset="0"/>
                <a:cs typeface="Arial" panose="020B0604020202020204" pitchFamily="34" charset="0"/>
              </a:rPr>
              <a:t>Ведущие позиции:</a:t>
            </a:r>
          </a:p>
          <a:p>
            <a:pPr algn="just">
              <a:spcAft>
                <a:spcPts val="0"/>
              </a:spcAft>
            </a:pPr>
            <a:endParaRPr lang="ru-RU" sz="1400" dirty="0">
              <a:solidFill>
                <a:schemeClr val="tx2">
                  <a:lumMod val="75000"/>
                </a:schemeClr>
              </a:solidFill>
              <a:ea typeface="Calibri" panose="020F0502020204030204" pitchFamily="34" charset="0"/>
              <a:cs typeface="Arial" panose="020B0604020202020204" pitchFamily="34" charset="0"/>
            </a:endParaRPr>
          </a:p>
          <a:p>
            <a:pPr lvl="0" algn="just"/>
            <a:r>
              <a:rPr lang="ru-RU" sz="1600" dirty="0">
                <a:solidFill>
                  <a:schemeClr val="tx2">
                    <a:lumMod val="75000"/>
                  </a:schemeClr>
                </a:solidFill>
              </a:rPr>
              <a:t>Производство, внедрение и эксплуатация радиоэлектронных средств и систем различного назначения;</a:t>
            </a:r>
          </a:p>
          <a:p>
            <a:pPr lvl="0" algn="just"/>
            <a:r>
              <a:rPr lang="ru-RU" sz="1600" dirty="0">
                <a:solidFill>
                  <a:schemeClr val="tx2">
                    <a:lumMod val="75000"/>
                  </a:schemeClr>
                </a:solidFill>
              </a:rPr>
              <a:t>Монтаж, наладка, настройка, регулировка и испытания радиоэлектронных средств; </a:t>
            </a:r>
          </a:p>
          <a:p>
            <a:pPr lvl="0" algn="just"/>
            <a:r>
              <a:rPr lang="ru-RU" sz="1600" dirty="0">
                <a:solidFill>
                  <a:schemeClr val="tx2">
                    <a:lumMod val="75000"/>
                  </a:schemeClr>
                </a:solidFill>
              </a:rPr>
              <a:t>Тестирование, обслуживание и обеспечение бесперебойной работы радиоэлектронных средств и  систем различного назначения;</a:t>
            </a:r>
          </a:p>
          <a:p>
            <a:pPr lvl="0" algn="just"/>
            <a:r>
              <a:rPr lang="ru-RU" sz="1600" dirty="0">
                <a:solidFill>
                  <a:schemeClr val="tx2">
                    <a:lumMod val="75000"/>
                  </a:schemeClr>
                </a:solidFill>
              </a:rPr>
              <a:t>Разработка и проектирование радиоэлектронных средств и  систем различного назначения;</a:t>
            </a:r>
          </a:p>
          <a:p>
            <a:pPr lvl="0" algn="just"/>
            <a:r>
              <a:rPr lang="ru-RU" sz="1600" dirty="0">
                <a:solidFill>
                  <a:schemeClr val="tx2">
                    <a:lumMod val="75000"/>
                  </a:schemeClr>
                </a:solidFill>
              </a:rPr>
              <a:t>Разработка структурных и функциональных схем радиоэлектронных систем и комплексов, принципиальных схем устройств с использованием средств компьютерного проектирования;</a:t>
            </a:r>
          </a:p>
          <a:p>
            <a:pPr lvl="0" algn="just"/>
            <a:r>
              <a:rPr lang="ru-RU" sz="1600" dirty="0">
                <a:solidFill>
                  <a:schemeClr val="tx2">
                    <a:lumMod val="75000"/>
                  </a:schemeClr>
                </a:solidFill>
              </a:rPr>
              <a:t>Подготовка конструкторской и технической документации, включая инструкции по эксплуатации, программы испытаний и технические условия;</a:t>
            </a:r>
          </a:p>
          <a:p>
            <a:pPr lvl="0" algn="just"/>
            <a:r>
              <a:rPr lang="ru-RU" sz="1600" dirty="0">
                <a:solidFill>
                  <a:schemeClr val="tx2">
                    <a:lumMod val="75000"/>
                  </a:schemeClr>
                </a:solidFill>
              </a:rPr>
              <a:t>Эксплуатация спутниковых систем;</a:t>
            </a:r>
          </a:p>
          <a:p>
            <a:pPr lvl="0" algn="just"/>
            <a:r>
              <a:rPr lang="ru-RU" sz="1600" dirty="0">
                <a:solidFill>
                  <a:schemeClr val="tx2">
                    <a:lumMod val="75000"/>
                  </a:schemeClr>
                </a:solidFill>
              </a:rPr>
              <a:t>Проектирование спутниковых систем передачи информации.</a:t>
            </a:r>
          </a:p>
        </p:txBody>
      </p:sp>
      <p:pic>
        <p:nvPicPr>
          <p:cNvPr id="7" name="Picture 2" descr="http://cat.convdocs.org/pars_docs/refs/182/181684/181684_html_20f0d21d.png"/>
          <p:cNvPicPr>
            <a:picLocks noChangeAspect="1" noChangeArrowheads="1"/>
          </p:cNvPicPr>
          <p:nvPr/>
        </p:nvPicPr>
        <p:blipFill rotWithShape="1">
          <a:blip r:embed="rId2">
            <a:extLst>
              <a:ext uri="{28A0092B-C50C-407E-A947-70E740481C1C}">
                <a14:useLocalDpi xmlns:a14="http://schemas.microsoft.com/office/drawing/2010/main" val="0"/>
              </a:ext>
            </a:extLst>
          </a:blip>
          <a:srcRect r="29678" b="9353"/>
          <a:stretch/>
        </p:blipFill>
        <p:spPr bwMode="auto">
          <a:xfrm>
            <a:off x="6159624" y="1921396"/>
            <a:ext cx="2876872"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3729799" y="1356731"/>
            <a:ext cx="2154813" cy="12259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Инженерная и компьютерная графика/Компьютерная графика и инструменты 3D моделирования </a:t>
            </a:r>
            <a:endParaRPr lang="en-US" sz="1400" i="1" dirty="0">
              <a:solidFill>
                <a:srgbClr val="000000"/>
              </a:solidFill>
            </a:endParaRPr>
          </a:p>
        </p:txBody>
      </p:sp>
      <p:sp>
        <p:nvSpPr>
          <p:cNvPr id="13" name="Полилиния 12"/>
          <p:cNvSpPr/>
          <p:nvPr/>
        </p:nvSpPr>
        <p:spPr>
          <a:xfrm>
            <a:off x="2078630" y="3507888"/>
            <a:ext cx="2043332" cy="12259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500" i="1" dirty="0">
                <a:solidFill>
                  <a:srgbClr val="000000"/>
                </a:solidFill>
              </a:rPr>
              <a:t>Компьютерное и математическое моделирование/Математическое моделирование в радиотехнике</a:t>
            </a:r>
          </a:p>
        </p:txBody>
      </p:sp>
      <p:sp>
        <p:nvSpPr>
          <p:cNvPr id="17" name="TextBox 16"/>
          <p:cNvSpPr txBox="1"/>
          <p:nvPr/>
        </p:nvSpPr>
        <p:spPr>
          <a:xfrm>
            <a:off x="1259632" y="193204"/>
            <a:ext cx="3547574" cy="400110"/>
          </a:xfrm>
          <a:prstGeom prst="rect">
            <a:avLst/>
          </a:prstGeom>
          <a:noFill/>
        </p:spPr>
        <p:txBody>
          <a:bodyPr wrap="none" rtlCol="0">
            <a:spAutoFit/>
          </a:bodyPr>
          <a:lstStyle/>
          <a:p>
            <a:r>
              <a:rPr lang="ru-RU" sz="2000" b="1" dirty="0">
                <a:solidFill>
                  <a:schemeClr val="accent2">
                    <a:lumMod val="75000"/>
                  </a:schemeClr>
                </a:solidFill>
              </a:rPr>
              <a:t>Элективные дисциплины*</a:t>
            </a:r>
          </a:p>
        </p:txBody>
      </p:sp>
      <p:sp>
        <p:nvSpPr>
          <p:cNvPr id="18" name="Полилиния 17"/>
          <p:cNvSpPr/>
          <p:nvPr/>
        </p:nvSpPr>
        <p:spPr>
          <a:xfrm>
            <a:off x="5437828" y="3507888"/>
            <a:ext cx="2094804" cy="12259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Введение в сетевые технологии/</a:t>
            </a:r>
          </a:p>
          <a:p>
            <a:pPr algn="ctr" defTabSz="666723">
              <a:lnSpc>
                <a:spcPct val="90000"/>
              </a:lnSpc>
              <a:spcAft>
                <a:spcPct val="35000"/>
              </a:spcAft>
            </a:pPr>
            <a:r>
              <a:rPr lang="ru-RU" sz="1600" i="1" dirty="0">
                <a:solidFill>
                  <a:srgbClr val="000000"/>
                </a:solidFill>
              </a:rPr>
              <a:t>Компьютерные сети </a:t>
            </a:r>
          </a:p>
        </p:txBody>
      </p:sp>
      <p:sp>
        <p:nvSpPr>
          <p:cNvPr id="15" name="TextBox 14"/>
          <p:cNvSpPr txBox="1"/>
          <p:nvPr/>
        </p:nvSpPr>
        <p:spPr>
          <a:xfrm>
            <a:off x="197526" y="5345668"/>
            <a:ext cx="7848872" cy="369332"/>
          </a:xfrm>
          <a:prstGeom prst="rect">
            <a:avLst/>
          </a:prstGeom>
          <a:noFill/>
        </p:spPr>
        <p:txBody>
          <a:bodyPr wrap="square" rtlCol="0">
            <a:spAutoFit/>
          </a:bodyPr>
          <a:lstStyle/>
          <a:p>
            <a:r>
              <a:rPr lang="ru-RU" i="1" dirty="0">
                <a:solidFill>
                  <a:schemeClr val="accent2">
                    <a:lumMod val="75000"/>
                  </a:schemeClr>
                </a:solidFill>
              </a:rPr>
              <a:t>*  - перечень элективных дисциплин ежегодно  обновляется</a:t>
            </a:r>
          </a:p>
        </p:txBody>
      </p:sp>
      <p:sp>
        <p:nvSpPr>
          <p:cNvPr id="19" name="TextBox 18"/>
          <p:cNvSpPr txBox="1"/>
          <p:nvPr/>
        </p:nvSpPr>
        <p:spPr>
          <a:xfrm>
            <a:off x="4121962" y="739651"/>
            <a:ext cx="1131015" cy="461665"/>
          </a:xfrm>
          <a:prstGeom prst="rect">
            <a:avLst/>
          </a:prstGeom>
          <a:noFill/>
        </p:spPr>
        <p:txBody>
          <a:bodyPr wrap="none" rtlCol="0">
            <a:spAutoFit/>
          </a:bodyPr>
          <a:lstStyle/>
          <a:p>
            <a:pPr algn="ctr"/>
            <a:r>
              <a:rPr lang="ru-RU" sz="2400" b="1" i="1" dirty="0">
                <a:solidFill>
                  <a:schemeClr val="bg1"/>
                </a:solidFill>
              </a:rPr>
              <a:t>1 курс</a:t>
            </a:r>
          </a:p>
        </p:txBody>
      </p:sp>
      <p:sp>
        <p:nvSpPr>
          <p:cNvPr id="20" name="TextBox 19"/>
          <p:cNvSpPr txBox="1"/>
          <p:nvPr/>
        </p:nvSpPr>
        <p:spPr>
          <a:xfrm>
            <a:off x="4274361" y="2970036"/>
            <a:ext cx="1131015" cy="461665"/>
          </a:xfrm>
          <a:prstGeom prst="rect">
            <a:avLst/>
          </a:prstGeom>
          <a:noFill/>
        </p:spPr>
        <p:txBody>
          <a:bodyPr wrap="none" rtlCol="0">
            <a:spAutoFit/>
          </a:bodyPr>
          <a:lstStyle/>
          <a:p>
            <a:pPr algn="ctr"/>
            <a:r>
              <a:rPr lang="ru-RU" sz="2400" b="1" i="1" dirty="0">
                <a:solidFill>
                  <a:schemeClr val="bg1"/>
                </a:solidFill>
              </a:rPr>
              <a:t>2 курс</a:t>
            </a:r>
          </a:p>
        </p:txBody>
      </p:sp>
    </p:spTree>
    <p:extLst>
      <p:ext uri="{BB962C8B-B14F-4D97-AF65-F5344CB8AC3E}">
        <p14:creationId xmlns:p14="http://schemas.microsoft.com/office/powerpoint/2010/main" val="4223617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4644761" y="1389572"/>
            <a:ext cx="2098337" cy="1467927"/>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Цифровые устройства и микропроцессоры/Встроенные системы в радиотехнических устройствах</a:t>
            </a:r>
          </a:p>
        </p:txBody>
      </p:sp>
      <p:sp>
        <p:nvSpPr>
          <p:cNvPr id="16" name="Полилиния 15"/>
          <p:cNvSpPr/>
          <p:nvPr/>
        </p:nvSpPr>
        <p:spPr>
          <a:xfrm>
            <a:off x="5883584" y="3349814"/>
            <a:ext cx="3158580" cy="1368155"/>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Цифровая обработка сигналов/Компьютерные системы в радиотехнике</a:t>
            </a:r>
            <a:endParaRPr lang="en-US" sz="1400" i="1" dirty="0">
              <a:solidFill>
                <a:srgbClr val="000000"/>
              </a:solidFill>
            </a:endParaRPr>
          </a:p>
        </p:txBody>
      </p:sp>
      <p:sp>
        <p:nvSpPr>
          <p:cNvPr id="17" name="TextBox 16"/>
          <p:cNvSpPr txBox="1"/>
          <p:nvPr/>
        </p:nvSpPr>
        <p:spPr>
          <a:xfrm>
            <a:off x="1259632" y="193204"/>
            <a:ext cx="4343625" cy="461665"/>
          </a:xfrm>
          <a:prstGeom prst="rect">
            <a:avLst/>
          </a:prstGeom>
          <a:noFill/>
        </p:spPr>
        <p:txBody>
          <a:bodyPr wrap="none" rtlCol="0">
            <a:spAutoFit/>
          </a:bodyPr>
          <a:lstStyle/>
          <a:p>
            <a:r>
              <a:rPr lang="ru-RU" sz="2400" b="1" i="1" dirty="0">
                <a:solidFill>
                  <a:schemeClr val="accent2">
                    <a:lumMod val="75000"/>
                  </a:schemeClr>
                </a:solidFill>
              </a:rPr>
              <a:t>Элективные дисциплины*</a:t>
            </a:r>
          </a:p>
        </p:txBody>
      </p:sp>
      <p:sp>
        <p:nvSpPr>
          <p:cNvPr id="18" name="Полилиния 17"/>
          <p:cNvSpPr/>
          <p:nvPr/>
        </p:nvSpPr>
        <p:spPr>
          <a:xfrm>
            <a:off x="3504920" y="3349815"/>
            <a:ext cx="2098337" cy="1369060"/>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Радиопередающие устройства/</a:t>
            </a:r>
          </a:p>
          <a:p>
            <a:pPr algn="ctr" defTabSz="666723">
              <a:lnSpc>
                <a:spcPct val="90000"/>
              </a:lnSpc>
              <a:spcAft>
                <a:spcPct val="35000"/>
              </a:spcAft>
            </a:pPr>
            <a:r>
              <a:rPr lang="ru-RU" sz="1400" i="1" dirty="0">
                <a:solidFill>
                  <a:srgbClr val="000000"/>
                </a:solidFill>
              </a:rPr>
              <a:t>Устройства формирования и передачи сигналов</a:t>
            </a:r>
          </a:p>
        </p:txBody>
      </p:sp>
      <p:sp>
        <p:nvSpPr>
          <p:cNvPr id="15" name="TextBox 14"/>
          <p:cNvSpPr txBox="1"/>
          <p:nvPr/>
        </p:nvSpPr>
        <p:spPr>
          <a:xfrm>
            <a:off x="395536" y="5161756"/>
            <a:ext cx="7848872" cy="369332"/>
          </a:xfrm>
          <a:prstGeom prst="rect">
            <a:avLst/>
          </a:prstGeom>
          <a:noFill/>
        </p:spPr>
        <p:txBody>
          <a:bodyPr wrap="square" rtlCol="0">
            <a:spAutoFit/>
          </a:bodyPr>
          <a:lstStyle/>
          <a:p>
            <a:r>
              <a:rPr lang="ru-RU" dirty="0">
                <a:solidFill>
                  <a:schemeClr val="bg2"/>
                </a:solidFill>
              </a:rPr>
              <a:t>*  - перечень элективных дисциплин ежегодно  обновляется</a:t>
            </a:r>
          </a:p>
        </p:txBody>
      </p:sp>
      <p:sp>
        <p:nvSpPr>
          <p:cNvPr id="19" name="Полилиния 18"/>
          <p:cNvSpPr/>
          <p:nvPr/>
        </p:nvSpPr>
        <p:spPr>
          <a:xfrm>
            <a:off x="101837" y="1389572"/>
            <a:ext cx="2098337"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Основы маршрутизации и коммутации/</a:t>
            </a:r>
          </a:p>
          <a:p>
            <a:pPr algn="ctr" defTabSz="666723">
              <a:lnSpc>
                <a:spcPct val="90000"/>
              </a:lnSpc>
              <a:spcAft>
                <a:spcPct val="35000"/>
              </a:spcAft>
            </a:pPr>
            <a:r>
              <a:rPr lang="ru-RU" sz="1400" i="1" dirty="0">
                <a:solidFill>
                  <a:srgbClr val="000000"/>
                </a:solidFill>
              </a:rPr>
              <a:t>Маршрутизация и коммутация в компьютерных сетях</a:t>
            </a:r>
          </a:p>
        </p:txBody>
      </p:sp>
      <p:sp>
        <p:nvSpPr>
          <p:cNvPr id="20" name="Полилиния 19"/>
          <p:cNvSpPr/>
          <p:nvPr/>
        </p:nvSpPr>
        <p:spPr>
          <a:xfrm>
            <a:off x="2345697" y="1389572"/>
            <a:ext cx="2098337"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accent6">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Радиоприемные устройства/</a:t>
            </a:r>
          </a:p>
          <a:p>
            <a:pPr algn="ctr" defTabSz="666723">
              <a:lnSpc>
                <a:spcPct val="90000"/>
              </a:lnSpc>
              <a:spcAft>
                <a:spcPct val="35000"/>
              </a:spcAft>
            </a:pPr>
            <a:r>
              <a:rPr lang="ru-RU" sz="1400" i="1" dirty="0">
                <a:solidFill>
                  <a:srgbClr val="000000"/>
                </a:solidFill>
              </a:rPr>
              <a:t>Устройства приема и обработки сигналов</a:t>
            </a:r>
          </a:p>
        </p:txBody>
      </p:sp>
      <p:sp>
        <p:nvSpPr>
          <p:cNvPr id="21" name="Полилиния 20"/>
          <p:cNvSpPr/>
          <p:nvPr/>
        </p:nvSpPr>
        <p:spPr>
          <a:xfrm>
            <a:off x="101837" y="3349815"/>
            <a:ext cx="3122757" cy="1368154"/>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tx2">
              <a:lumMod val="9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Антенно-фидерные устройства и распространение радиоволн/Антенные устройства радиотехнических систем</a:t>
            </a:r>
          </a:p>
        </p:txBody>
      </p:sp>
      <p:sp>
        <p:nvSpPr>
          <p:cNvPr id="22" name="TextBox 21"/>
          <p:cNvSpPr txBox="1"/>
          <p:nvPr/>
        </p:nvSpPr>
        <p:spPr>
          <a:xfrm>
            <a:off x="4029289" y="803472"/>
            <a:ext cx="1131015" cy="461665"/>
          </a:xfrm>
          <a:prstGeom prst="rect">
            <a:avLst/>
          </a:prstGeom>
          <a:noFill/>
        </p:spPr>
        <p:txBody>
          <a:bodyPr wrap="none" rtlCol="0">
            <a:spAutoFit/>
          </a:bodyPr>
          <a:lstStyle/>
          <a:p>
            <a:pPr algn="ctr"/>
            <a:r>
              <a:rPr lang="ru-RU" sz="2400" b="1" i="1" dirty="0">
                <a:solidFill>
                  <a:schemeClr val="bg1"/>
                </a:solidFill>
              </a:rPr>
              <a:t>3 курс</a:t>
            </a:r>
          </a:p>
        </p:txBody>
      </p:sp>
      <p:sp>
        <p:nvSpPr>
          <p:cNvPr id="11" name="Полилиния 17">
            <a:extLst>
              <a:ext uri="{FF2B5EF4-FFF2-40B4-BE49-F238E27FC236}">
                <a16:creationId xmlns:a16="http://schemas.microsoft.com/office/drawing/2014/main" id="{C80FE59B-16F8-41C1-90B5-AC36821F9928}"/>
              </a:ext>
            </a:extLst>
          </p:cNvPr>
          <p:cNvSpPr/>
          <p:nvPr/>
        </p:nvSpPr>
        <p:spPr>
          <a:xfrm>
            <a:off x="6943826" y="1389571"/>
            <a:ext cx="2098337"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400" i="1" dirty="0">
                <a:solidFill>
                  <a:srgbClr val="000000"/>
                </a:solidFill>
              </a:rPr>
              <a:t>Радиоизмерения/</a:t>
            </a:r>
          </a:p>
          <a:p>
            <a:pPr algn="ctr" defTabSz="666723">
              <a:lnSpc>
                <a:spcPct val="90000"/>
              </a:lnSpc>
              <a:spcAft>
                <a:spcPct val="35000"/>
              </a:spcAft>
            </a:pPr>
            <a:r>
              <a:rPr lang="ru-RU" sz="1400" i="1" dirty="0">
                <a:solidFill>
                  <a:srgbClr val="000000"/>
                </a:solidFill>
              </a:rPr>
              <a:t>Измерения в телекоммуникациях </a:t>
            </a:r>
          </a:p>
        </p:txBody>
      </p:sp>
    </p:spTree>
    <p:extLst>
      <p:ext uri="{BB962C8B-B14F-4D97-AF65-F5344CB8AC3E}">
        <p14:creationId xmlns:p14="http://schemas.microsoft.com/office/powerpoint/2010/main" val="2276961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3033419" y="1417338"/>
            <a:ext cx="3122757" cy="1368154"/>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Системы мобильной связи/Технологии мобильных телекоммуникаций</a:t>
            </a:r>
          </a:p>
        </p:txBody>
      </p:sp>
      <p:sp>
        <p:nvSpPr>
          <p:cNvPr id="16" name="Полилиния 15"/>
          <p:cNvSpPr/>
          <p:nvPr/>
        </p:nvSpPr>
        <p:spPr>
          <a:xfrm>
            <a:off x="107504" y="1417340"/>
            <a:ext cx="2448272" cy="1368154"/>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Программирование микроконтроллеров на языке С/</a:t>
            </a:r>
          </a:p>
          <a:p>
            <a:pPr algn="ctr" defTabSz="666723">
              <a:lnSpc>
                <a:spcPct val="90000"/>
              </a:lnSpc>
              <a:spcAft>
                <a:spcPct val="35000"/>
              </a:spcAft>
            </a:pPr>
            <a:r>
              <a:rPr lang="ru-RU" sz="1600" i="1" dirty="0">
                <a:solidFill>
                  <a:srgbClr val="000000"/>
                </a:solidFill>
              </a:rPr>
              <a:t>Программирование в микропроцессорных системах</a:t>
            </a:r>
            <a:endParaRPr lang="en-US" sz="1600" i="1" dirty="0">
              <a:solidFill>
                <a:srgbClr val="000000"/>
              </a:solidFill>
            </a:endParaRPr>
          </a:p>
        </p:txBody>
      </p:sp>
      <p:sp>
        <p:nvSpPr>
          <p:cNvPr id="17" name="TextBox 16"/>
          <p:cNvSpPr txBox="1"/>
          <p:nvPr/>
        </p:nvSpPr>
        <p:spPr>
          <a:xfrm>
            <a:off x="1259632" y="193204"/>
            <a:ext cx="4343625" cy="461665"/>
          </a:xfrm>
          <a:prstGeom prst="rect">
            <a:avLst/>
          </a:prstGeom>
          <a:noFill/>
        </p:spPr>
        <p:txBody>
          <a:bodyPr wrap="none" rtlCol="0">
            <a:spAutoFit/>
          </a:bodyPr>
          <a:lstStyle/>
          <a:p>
            <a:r>
              <a:rPr lang="ru-RU" sz="2400" b="1" i="1" dirty="0">
                <a:solidFill>
                  <a:schemeClr val="accent2">
                    <a:lumMod val="75000"/>
                  </a:schemeClr>
                </a:solidFill>
              </a:rPr>
              <a:t>Элективные дисциплины*</a:t>
            </a:r>
          </a:p>
        </p:txBody>
      </p:sp>
      <p:sp>
        <p:nvSpPr>
          <p:cNvPr id="18" name="Полилиния 17"/>
          <p:cNvSpPr/>
          <p:nvPr/>
        </p:nvSpPr>
        <p:spPr>
          <a:xfrm>
            <a:off x="6516216" y="1417339"/>
            <a:ext cx="2310828" cy="1368154"/>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Сети и системы радиодоступа/Сети новых поколений </a:t>
            </a:r>
          </a:p>
        </p:txBody>
      </p:sp>
      <p:sp>
        <p:nvSpPr>
          <p:cNvPr id="15" name="TextBox 14"/>
          <p:cNvSpPr txBox="1"/>
          <p:nvPr/>
        </p:nvSpPr>
        <p:spPr>
          <a:xfrm>
            <a:off x="-5928" y="5362081"/>
            <a:ext cx="7848872" cy="369332"/>
          </a:xfrm>
          <a:prstGeom prst="rect">
            <a:avLst/>
          </a:prstGeom>
          <a:noFill/>
        </p:spPr>
        <p:txBody>
          <a:bodyPr wrap="square" rtlCol="0">
            <a:spAutoFit/>
          </a:bodyPr>
          <a:lstStyle/>
          <a:p>
            <a:r>
              <a:rPr lang="ru-RU" i="1" dirty="0">
                <a:solidFill>
                  <a:schemeClr val="accent2">
                    <a:lumMod val="75000"/>
                  </a:schemeClr>
                </a:solidFill>
              </a:rPr>
              <a:t>*  - перечень элективных дисциплин ежегодно  обновляется</a:t>
            </a:r>
          </a:p>
        </p:txBody>
      </p:sp>
      <p:sp>
        <p:nvSpPr>
          <p:cNvPr id="19" name="Полилиния 18"/>
          <p:cNvSpPr/>
          <p:nvPr/>
        </p:nvSpPr>
        <p:spPr>
          <a:xfrm>
            <a:off x="184366" y="3261780"/>
            <a:ext cx="2436846"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Спутниковые системы связи/Спутниковые системы </a:t>
            </a:r>
            <a:r>
              <a:rPr lang="ru-RU" sz="1600" i="1" dirty="0" err="1">
                <a:solidFill>
                  <a:srgbClr val="000000"/>
                </a:solidFill>
              </a:rPr>
              <a:t>радиоопределения</a:t>
            </a:r>
            <a:r>
              <a:rPr lang="ru-RU" sz="1600" i="1" dirty="0">
                <a:solidFill>
                  <a:srgbClr val="000000"/>
                </a:solidFill>
              </a:rPr>
              <a:t> </a:t>
            </a:r>
          </a:p>
        </p:txBody>
      </p:sp>
      <p:sp>
        <p:nvSpPr>
          <p:cNvPr id="20" name="Полилиния 19"/>
          <p:cNvSpPr/>
          <p:nvPr/>
        </p:nvSpPr>
        <p:spPr>
          <a:xfrm>
            <a:off x="6581652" y="3261780"/>
            <a:ext cx="2310828"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accent6">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Управление радиочастотным спектром/Методы эффективного использования РЧС</a:t>
            </a:r>
          </a:p>
        </p:txBody>
      </p:sp>
      <p:sp>
        <p:nvSpPr>
          <p:cNvPr id="21" name="Полилиния 20"/>
          <p:cNvSpPr/>
          <p:nvPr/>
        </p:nvSpPr>
        <p:spPr>
          <a:xfrm>
            <a:off x="3098855" y="3261780"/>
            <a:ext cx="3122757" cy="1467927"/>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tx2">
              <a:lumMod val="9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Системы телерадиовещания/Цифровые методы обработки звука и изображения</a:t>
            </a:r>
          </a:p>
        </p:txBody>
      </p:sp>
      <p:sp>
        <p:nvSpPr>
          <p:cNvPr id="22" name="TextBox 21"/>
          <p:cNvSpPr txBox="1"/>
          <p:nvPr/>
        </p:nvSpPr>
        <p:spPr>
          <a:xfrm>
            <a:off x="4029289" y="803472"/>
            <a:ext cx="1131015" cy="461665"/>
          </a:xfrm>
          <a:prstGeom prst="rect">
            <a:avLst/>
          </a:prstGeom>
          <a:noFill/>
        </p:spPr>
        <p:txBody>
          <a:bodyPr wrap="none" rtlCol="0">
            <a:spAutoFit/>
          </a:bodyPr>
          <a:lstStyle/>
          <a:p>
            <a:pPr algn="ctr"/>
            <a:r>
              <a:rPr lang="ru-RU" sz="2400" b="1" i="1" dirty="0">
                <a:solidFill>
                  <a:schemeClr val="bg1"/>
                </a:solidFill>
              </a:rPr>
              <a:t>4 курс</a:t>
            </a:r>
          </a:p>
        </p:txBody>
      </p:sp>
    </p:spTree>
    <p:extLst>
      <p:ext uri="{BB962C8B-B14F-4D97-AF65-F5344CB8AC3E}">
        <p14:creationId xmlns:p14="http://schemas.microsoft.com/office/powerpoint/2010/main" val="21557736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21196"/>
            <a:ext cx="8321675" cy="609398"/>
          </a:xfrm>
        </p:spPr>
        <p:txBody>
          <a:bodyPr>
            <a:normAutofit fontScale="90000"/>
          </a:bodyPr>
          <a:lstStyle/>
          <a:p>
            <a:r>
              <a:rPr lang="en-US" dirty="0">
                <a:solidFill>
                  <a:schemeClr val="tx2">
                    <a:lumMod val="75000"/>
                  </a:schemeClr>
                </a:solidFill>
              </a:rPr>
              <a:t>Minors</a:t>
            </a:r>
            <a:r>
              <a:rPr lang="ru-RU" dirty="0">
                <a:solidFill>
                  <a:schemeClr val="tx2">
                    <a:lumMod val="75000"/>
                  </a:schemeClr>
                </a:solidFill>
              </a:rPr>
              <a:t>*</a:t>
            </a:r>
            <a:r>
              <a:rPr lang="en-US" dirty="0">
                <a:solidFill>
                  <a:schemeClr val="tx2">
                    <a:lumMod val="75000"/>
                  </a:schemeClr>
                </a:solidFill>
              </a:rPr>
              <a:t> </a:t>
            </a:r>
            <a:r>
              <a:rPr lang="en-US" sz="2800" dirty="0">
                <a:solidFill>
                  <a:schemeClr val="tx2">
                    <a:lumMod val="75000"/>
                  </a:schemeClr>
                </a:solidFill>
              </a:rPr>
              <a:t>(Short Track)</a:t>
            </a:r>
            <a:r>
              <a:rPr lang="ru-RU" sz="2800" dirty="0">
                <a:solidFill>
                  <a:schemeClr val="tx2">
                    <a:lumMod val="75000"/>
                  </a:schemeClr>
                </a:solidFill>
              </a:rPr>
              <a:t>  </a:t>
            </a:r>
          </a:p>
        </p:txBody>
      </p:sp>
      <p:sp>
        <p:nvSpPr>
          <p:cNvPr id="40" name="Прямоугольник 39"/>
          <p:cNvSpPr/>
          <p:nvPr/>
        </p:nvSpPr>
        <p:spPr>
          <a:xfrm>
            <a:off x="-3674" y="5407223"/>
            <a:ext cx="8748464" cy="307777"/>
          </a:xfrm>
          <a:prstGeom prst="rect">
            <a:avLst/>
          </a:prstGeom>
        </p:spPr>
        <p:txBody>
          <a:bodyPr wrap="square">
            <a:spAutoFit/>
          </a:bodyPr>
          <a:lstStyle/>
          <a:p>
            <a:r>
              <a:rPr lang="ru-RU" sz="1400" i="1" dirty="0">
                <a:solidFill>
                  <a:schemeClr val="tx2">
                    <a:lumMod val="75000"/>
                  </a:schemeClr>
                </a:solidFill>
              </a:rPr>
              <a:t>*  - перечень миноров (дополнительные образовательные программы)  ежегодно  обновляется</a:t>
            </a:r>
          </a:p>
        </p:txBody>
      </p:sp>
      <p:sp>
        <p:nvSpPr>
          <p:cNvPr id="42" name="Полилиния 41"/>
          <p:cNvSpPr/>
          <p:nvPr/>
        </p:nvSpPr>
        <p:spPr>
          <a:xfrm>
            <a:off x="457201" y="1584407"/>
            <a:ext cx="2376264" cy="1467927"/>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Программирование микроконтроллеров на языке С/</a:t>
            </a:r>
          </a:p>
          <a:p>
            <a:pPr algn="ctr" defTabSz="666723">
              <a:lnSpc>
                <a:spcPct val="90000"/>
              </a:lnSpc>
              <a:spcAft>
                <a:spcPct val="35000"/>
              </a:spcAft>
            </a:pPr>
            <a:r>
              <a:rPr lang="ru-RU" sz="1600" i="1" dirty="0">
                <a:solidFill>
                  <a:srgbClr val="000000"/>
                </a:solidFill>
              </a:rPr>
              <a:t>Программирование в микропроцессорных системах</a:t>
            </a:r>
            <a:endParaRPr lang="en-US" sz="1600" i="1" dirty="0">
              <a:solidFill>
                <a:srgbClr val="000000"/>
              </a:solidFill>
            </a:endParaRPr>
          </a:p>
        </p:txBody>
      </p:sp>
      <p:sp>
        <p:nvSpPr>
          <p:cNvPr id="43" name="Полилиния 42"/>
          <p:cNvSpPr/>
          <p:nvPr/>
        </p:nvSpPr>
        <p:spPr>
          <a:xfrm>
            <a:off x="3416586" y="1581754"/>
            <a:ext cx="2376264"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tx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Сети и системы радиодоступа/Сети новых поколений </a:t>
            </a:r>
          </a:p>
        </p:txBody>
      </p:sp>
      <p:sp>
        <p:nvSpPr>
          <p:cNvPr id="44" name="Полилиния 43"/>
          <p:cNvSpPr/>
          <p:nvPr/>
        </p:nvSpPr>
        <p:spPr>
          <a:xfrm>
            <a:off x="6375971" y="1581754"/>
            <a:ext cx="2310828" cy="1467928"/>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accent6">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algn="ctr" defTabSz="666723">
              <a:lnSpc>
                <a:spcPct val="90000"/>
              </a:lnSpc>
              <a:spcAft>
                <a:spcPct val="35000"/>
              </a:spcAft>
            </a:pPr>
            <a:r>
              <a:rPr lang="ru-RU" sz="1600" i="1" dirty="0">
                <a:solidFill>
                  <a:srgbClr val="000000"/>
                </a:solidFill>
              </a:rPr>
              <a:t>Управление радиочастотным спектром/Методы эффективного использования РЧС</a:t>
            </a:r>
          </a:p>
        </p:txBody>
      </p:sp>
    </p:spTree>
    <p:extLst>
      <p:ext uri="{BB962C8B-B14F-4D97-AF65-F5344CB8AC3E}">
        <p14:creationId xmlns:p14="http://schemas.microsoft.com/office/powerpoint/2010/main" val="37672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9426</TotalTime>
  <Words>1178</Words>
  <Application>Microsoft Office PowerPoint</Application>
  <PresentationFormat>Экран (16:10)</PresentationFormat>
  <Paragraphs>134</Paragraphs>
  <Slides>19</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19</vt:i4>
      </vt:variant>
    </vt:vector>
  </HeadingPairs>
  <TitlesOfParts>
    <vt:vector size="33" baseType="lpstr">
      <vt:lpstr>Arial</vt:lpstr>
      <vt:lpstr>Arial Black</vt:lpstr>
      <vt:lpstr>Calibri</vt:lpstr>
      <vt:lpstr>Open Sans</vt:lpstr>
      <vt:lpstr>Segoe</vt:lpstr>
      <vt:lpstr>Times New Roman</vt:lpstr>
      <vt:lpstr>Verdana</vt:lpstr>
      <vt:lpstr>Wingdings</vt:lpstr>
      <vt:lpstr>Wingdings 2</vt:lpstr>
      <vt:lpstr>Тема4</vt:lpstr>
      <vt:lpstr>TechEd09_Europe template</vt:lpstr>
      <vt:lpstr>Тема6</vt:lpstr>
      <vt:lpstr>1_Тема6</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Minors* (Short Track)  </vt:lpstr>
      <vt:lpstr>Презентация PowerPoint</vt:lpstr>
      <vt:lpstr>Презентация PowerPoint</vt:lpstr>
      <vt:lpstr> Родственные ОП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Ruslan Kamal</cp:lastModifiedBy>
  <cp:revision>777</cp:revision>
  <dcterms:created xsi:type="dcterms:W3CDTF">1601-01-01T00:00:00Z</dcterms:created>
  <dcterms:modified xsi:type="dcterms:W3CDTF">2020-05-12T17:19:55Z</dcterms:modified>
</cp:coreProperties>
</file>