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4" r:id="rId4"/>
    <p:sldId id="275" r:id="rId5"/>
    <p:sldId id="278" r:id="rId6"/>
    <p:sldId id="273" r:id="rId7"/>
    <p:sldId id="283" r:id="rId8"/>
    <p:sldId id="284" r:id="rId9"/>
    <p:sldId id="285" r:id="rId10"/>
    <p:sldId id="262" r:id="rId11"/>
    <p:sldId id="267" r:id="rId12"/>
    <p:sldId id="279" r:id="rId13"/>
    <p:sldId id="268" r:id="rId14"/>
    <p:sldId id="265" r:id="rId15"/>
    <p:sldId id="269" r:id="rId16"/>
    <p:sldId id="280" r:id="rId17"/>
    <p:sldId id="282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9B622-8BC8-42DC-8700-42F33A46209C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</dgm:pt>
    <dgm:pt modelId="{438CE4CB-322B-41AE-89B5-7096FF767786}">
      <dgm:prSet phldrT="[Текст]" custT="1"/>
      <dgm:spPr/>
      <dgm:t>
        <a:bodyPr/>
        <a:lstStyle/>
        <a:p>
          <a:r>
            <a:rPr lang="en-US" sz="1600" b="1" dirty="0">
              <a:latin typeface="Verdana" pitchFamily="34" charset="0"/>
              <a:ea typeface="Verdana" pitchFamily="34" charset="0"/>
              <a:cs typeface="Verdana" pitchFamily="34" charset="0"/>
            </a:rPr>
            <a:t>INHA University, Korea</a:t>
          </a:r>
          <a:endParaRPr lang="ru-RU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0B692AB-3ABB-40DC-B4F5-121F80F5D038}" type="parTrans" cxnId="{4B0D4BC5-A762-4232-90B4-403BD6052E82}">
      <dgm:prSet/>
      <dgm:spPr/>
      <dgm:t>
        <a:bodyPr/>
        <a:lstStyle/>
        <a:p>
          <a:endParaRPr lang="ru-RU"/>
        </a:p>
      </dgm:t>
    </dgm:pt>
    <dgm:pt modelId="{AC274247-A94A-4ABA-B67A-E8699314E7AD}" type="sibTrans" cxnId="{4B0D4BC5-A762-4232-90B4-403BD6052E82}">
      <dgm:prSet/>
      <dgm:spPr/>
      <dgm:t>
        <a:bodyPr/>
        <a:lstStyle/>
        <a:p>
          <a:endParaRPr lang="ru-RU"/>
        </a:p>
      </dgm:t>
    </dgm:pt>
    <dgm:pt modelId="{23789D41-DB5F-46F1-A13B-AF22CBF36799}">
      <dgm:prSet phldrT="[Текст]" custT="1"/>
      <dgm:spPr/>
      <dgm:t>
        <a:bodyPr/>
        <a:lstStyle/>
        <a:p>
          <a:endParaRPr lang="ru-RU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150EC8E-0D32-4B9C-9850-6700AEF6DAEB}" type="parTrans" cxnId="{8703AA97-BD46-4356-AE5D-EF09801AE0D9}">
      <dgm:prSet/>
      <dgm:spPr/>
      <dgm:t>
        <a:bodyPr/>
        <a:lstStyle/>
        <a:p>
          <a:endParaRPr lang="ru-RU"/>
        </a:p>
      </dgm:t>
    </dgm:pt>
    <dgm:pt modelId="{B4040505-C353-4D79-9CE1-BCA2332F0660}" type="sibTrans" cxnId="{8703AA97-BD46-4356-AE5D-EF09801AE0D9}">
      <dgm:prSet/>
      <dgm:spPr/>
      <dgm:t>
        <a:bodyPr/>
        <a:lstStyle/>
        <a:p>
          <a:endParaRPr lang="ru-RU"/>
        </a:p>
      </dgm:t>
    </dgm:pt>
    <dgm:pt modelId="{D9FB8CC6-AAFD-4AC0-8689-48501BF5712A}">
      <dgm:prSet phldrT="[Текст]" custT="1"/>
      <dgm:spPr/>
      <dgm:t>
        <a:bodyPr/>
        <a:lstStyle/>
        <a:p>
          <a:r>
            <a:rPr lang="en-US" sz="1600" b="1" dirty="0">
              <a:latin typeface="Verdana" pitchFamily="34" charset="0"/>
              <a:ea typeface="Verdana" pitchFamily="34" charset="0"/>
              <a:cs typeface="Verdana" pitchFamily="34" charset="0"/>
            </a:rPr>
            <a:t>KAIST, Korea</a:t>
          </a:r>
          <a:endParaRPr lang="ru-RU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91CA47C-A194-4A66-919C-C669081D8C3F}" type="parTrans" cxnId="{1FF42C38-0641-44DD-912E-86AAE1C8AB06}">
      <dgm:prSet/>
      <dgm:spPr/>
      <dgm:t>
        <a:bodyPr/>
        <a:lstStyle/>
        <a:p>
          <a:endParaRPr lang="ru-RU"/>
        </a:p>
      </dgm:t>
    </dgm:pt>
    <dgm:pt modelId="{58837572-C65D-4A40-981E-8A8951943C1D}" type="sibTrans" cxnId="{1FF42C38-0641-44DD-912E-86AAE1C8AB06}">
      <dgm:prSet/>
      <dgm:spPr/>
      <dgm:t>
        <a:bodyPr/>
        <a:lstStyle/>
        <a:p>
          <a:endParaRPr lang="ru-RU"/>
        </a:p>
      </dgm:t>
    </dgm:pt>
    <dgm:pt modelId="{A9A33610-3961-4234-AC7C-EF85FE75DFA6}">
      <dgm:prSet phldrT="[Текст]" custT="1"/>
      <dgm:spPr/>
      <dgm:t>
        <a:bodyPr/>
        <a:lstStyle/>
        <a:p>
          <a:endParaRPr lang="ru-RU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C6D3678-CF53-4767-BE87-105268A0493B}" type="parTrans" cxnId="{21AA1B71-E7EE-44EA-BC9A-D66AAB40325F}">
      <dgm:prSet/>
      <dgm:spPr/>
      <dgm:t>
        <a:bodyPr/>
        <a:lstStyle/>
        <a:p>
          <a:endParaRPr lang="ru-RU"/>
        </a:p>
      </dgm:t>
    </dgm:pt>
    <dgm:pt modelId="{1D03BD6C-100B-45D0-8E61-34853782C973}" type="sibTrans" cxnId="{21AA1B71-E7EE-44EA-BC9A-D66AAB40325F}">
      <dgm:prSet/>
      <dgm:spPr/>
      <dgm:t>
        <a:bodyPr/>
        <a:lstStyle/>
        <a:p>
          <a:endParaRPr lang="ru-RU"/>
        </a:p>
      </dgm:t>
    </dgm:pt>
    <dgm:pt modelId="{D86127B2-A1FC-427C-B1AB-6C3DDC3FB394}" type="pres">
      <dgm:prSet presAssocID="{9E89B622-8BC8-42DC-8700-42F33A46209C}" presName="compositeShape" presStyleCnt="0">
        <dgm:presLayoutVars>
          <dgm:chMax val="7"/>
          <dgm:dir/>
          <dgm:resizeHandles val="exact"/>
        </dgm:presLayoutVars>
      </dgm:prSet>
      <dgm:spPr/>
    </dgm:pt>
    <dgm:pt modelId="{D7C58332-702E-4BCE-B377-6CC199710102}" type="pres">
      <dgm:prSet presAssocID="{438CE4CB-322B-41AE-89B5-7096FF767786}" presName="circ1" presStyleLbl="vennNode1" presStyleIdx="0" presStyleCnt="4"/>
      <dgm:spPr/>
    </dgm:pt>
    <dgm:pt modelId="{70B920A7-C895-4701-9CB2-D8314C16320C}" type="pres">
      <dgm:prSet presAssocID="{438CE4CB-322B-41AE-89B5-7096FF76778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8D254A9-5015-4779-B2EF-476DF32BF189}" type="pres">
      <dgm:prSet presAssocID="{23789D41-DB5F-46F1-A13B-AF22CBF36799}" presName="circ2" presStyleLbl="vennNode1" presStyleIdx="1" presStyleCnt="4"/>
      <dgm:spPr/>
    </dgm:pt>
    <dgm:pt modelId="{A487B857-AA72-4D68-9A70-FBFD7EF49FB2}" type="pres">
      <dgm:prSet presAssocID="{23789D41-DB5F-46F1-A13B-AF22CBF367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D24189D-416C-4CBC-8739-ACC6618FFA37}" type="pres">
      <dgm:prSet presAssocID="{D9FB8CC6-AAFD-4AC0-8689-48501BF5712A}" presName="circ3" presStyleLbl="vennNode1" presStyleIdx="2" presStyleCnt="4"/>
      <dgm:spPr/>
    </dgm:pt>
    <dgm:pt modelId="{D4D152ED-9E00-4144-AA1B-74D50E3FDEBC}" type="pres">
      <dgm:prSet presAssocID="{D9FB8CC6-AAFD-4AC0-8689-48501BF5712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A7A0B56-58E7-4C69-AA57-DA49529F5127}" type="pres">
      <dgm:prSet presAssocID="{A9A33610-3961-4234-AC7C-EF85FE75DFA6}" presName="circ4" presStyleLbl="vennNode1" presStyleIdx="3" presStyleCnt="4"/>
      <dgm:spPr/>
    </dgm:pt>
    <dgm:pt modelId="{B6140012-3F59-4B22-B12D-F3660268CFE3}" type="pres">
      <dgm:prSet presAssocID="{A9A33610-3961-4234-AC7C-EF85FE75DFA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FF42C38-0641-44DD-912E-86AAE1C8AB06}" srcId="{9E89B622-8BC8-42DC-8700-42F33A46209C}" destId="{D9FB8CC6-AAFD-4AC0-8689-48501BF5712A}" srcOrd="2" destOrd="0" parTransId="{D91CA47C-A194-4A66-919C-C669081D8C3F}" sibTransId="{58837572-C65D-4A40-981E-8A8951943C1D}"/>
    <dgm:cxn modelId="{AEC3B65F-59A3-4765-BF4E-2D784CF95821}" type="presOf" srcId="{438CE4CB-322B-41AE-89B5-7096FF767786}" destId="{D7C58332-702E-4BCE-B377-6CC199710102}" srcOrd="0" destOrd="0" presId="urn:microsoft.com/office/officeart/2005/8/layout/venn1"/>
    <dgm:cxn modelId="{70BB9441-BBA9-4B9B-BDA1-A03FFA57794A}" type="presOf" srcId="{A9A33610-3961-4234-AC7C-EF85FE75DFA6}" destId="{5A7A0B56-58E7-4C69-AA57-DA49529F5127}" srcOrd="0" destOrd="0" presId="urn:microsoft.com/office/officeart/2005/8/layout/venn1"/>
    <dgm:cxn modelId="{21AA1B71-E7EE-44EA-BC9A-D66AAB40325F}" srcId="{9E89B622-8BC8-42DC-8700-42F33A46209C}" destId="{A9A33610-3961-4234-AC7C-EF85FE75DFA6}" srcOrd="3" destOrd="0" parTransId="{FC6D3678-CF53-4767-BE87-105268A0493B}" sibTransId="{1D03BD6C-100B-45D0-8E61-34853782C973}"/>
    <dgm:cxn modelId="{BB2FAC51-05AB-4370-ABF1-FB169E485256}" type="presOf" srcId="{438CE4CB-322B-41AE-89B5-7096FF767786}" destId="{70B920A7-C895-4701-9CB2-D8314C16320C}" srcOrd="1" destOrd="0" presId="urn:microsoft.com/office/officeart/2005/8/layout/venn1"/>
    <dgm:cxn modelId="{A7A80D57-5FCD-4146-971A-C8F1E93172AD}" type="presOf" srcId="{23789D41-DB5F-46F1-A13B-AF22CBF36799}" destId="{A487B857-AA72-4D68-9A70-FBFD7EF49FB2}" srcOrd="1" destOrd="0" presId="urn:microsoft.com/office/officeart/2005/8/layout/venn1"/>
    <dgm:cxn modelId="{CEEC597B-4A70-4A11-91DA-090F1FE37233}" type="presOf" srcId="{23789D41-DB5F-46F1-A13B-AF22CBF36799}" destId="{C8D254A9-5015-4779-B2EF-476DF32BF189}" srcOrd="0" destOrd="0" presId="urn:microsoft.com/office/officeart/2005/8/layout/venn1"/>
    <dgm:cxn modelId="{4E44C583-6B5E-44CF-9657-50A3C029E41E}" type="presOf" srcId="{9E89B622-8BC8-42DC-8700-42F33A46209C}" destId="{D86127B2-A1FC-427C-B1AB-6C3DDC3FB394}" srcOrd="0" destOrd="0" presId="urn:microsoft.com/office/officeart/2005/8/layout/venn1"/>
    <dgm:cxn modelId="{8703AA97-BD46-4356-AE5D-EF09801AE0D9}" srcId="{9E89B622-8BC8-42DC-8700-42F33A46209C}" destId="{23789D41-DB5F-46F1-A13B-AF22CBF36799}" srcOrd="1" destOrd="0" parTransId="{9150EC8E-0D32-4B9C-9850-6700AEF6DAEB}" sibTransId="{B4040505-C353-4D79-9CE1-BCA2332F0660}"/>
    <dgm:cxn modelId="{4B0D4BC5-A762-4232-90B4-403BD6052E82}" srcId="{9E89B622-8BC8-42DC-8700-42F33A46209C}" destId="{438CE4CB-322B-41AE-89B5-7096FF767786}" srcOrd="0" destOrd="0" parTransId="{70B692AB-3ABB-40DC-B4F5-121F80F5D038}" sibTransId="{AC274247-A94A-4ABA-B67A-E8699314E7AD}"/>
    <dgm:cxn modelId="{00D697E0-D1B2-49A7-BB43-857EBED86910}" type="presOf" srcId="{A9A33610-3961-4234-AC7C-EF85FE75DFA6}" destId="{B6140012-3F59-4B22-B12D-F3660268CFE3}" srcOrd="1" destOrd="0" presId="urn:microsoft.com/office/officeart/2005/8/layout/venn1"/>
    <dgm:cxn modelId="{DB2D12F8-7C60-4E22-A221-841ABBBC5B2C}" type="presOf" srcId="{D9FB8CC6-AAFD-4AC0-8689-48501BF5712A}" destId="{D4D152ED-9E00-4144-AA1B-74D50E3FDEBC}" srcOrd="1" destOrd="0" presId="urn:microsoft.com/office/officeart/2005/8/layout/venn1"/>
    <dgm:cxn modelId="{0CB6B3FD-C881-405D-A86F-6770B64FE995}" type="presOf" srcId="{D9FB8CC6-AAFD-4AC0-8689-48501BF5712A}" destId="{0D24189D-416C-4CBC-8739-ACC6618FFA37}" srcOrd="0" destOrd="0" presId="urn:microsoft.com/office/officeart/2005/8/layout/venn1"/>
    <dgm:cxn modelId="{5A62BF3A-F970-4932-8C80-312BC170F776}" type="presParOf" srcId="{D86127B2-A1FC-427C-B1AB-6C3DDC3FB394}" destId="{D7C58332-702E-4BCE-B377-6CC199710102}" srcOrd="0" destOrd="0" presId="urn:microsoft.com/office/officeart/2005/8/layout/venn1"/>
    <dgm:cxn modelId="{618FDCBF-D693-41F0-BD8B-37F2079DB2C3}" type="presParOf" srcId="{D86127B2-A1FC-427C-B1AB-6C3DDC3FB394}" destId="{70B920A7-C895-4701-9CB2-D8314C16320C}" srcOrd="1" destOrd="0" presId="urn:microsoft.com/office/officeart/2005/8/layout/venn1"/>
    <dgm:cxn modelId="{D44DB866-A7B1-413E-A506-362C6E6320E2}" type="presParOf" srcId="{D86127B2-A1FC-427C-B1AB-6C3DDC3FB394}" destId="{C8D254A9-5015-4779-B2EF-476DF32BF189}" srcOrd="2" destOrd="0" presId="urn:microsoft.com/office/officeart/2005/8/layout/venn1"/>
    <dgm:cxn modelId="{BEEFA59A-0599-4C96-B876-CCB3003D201D}" type="presParOf" srcId="{D86127B2-A1FC-427C-B1AB-6C3DDC3FB394}" destId="{A487B857-AA72-4D68-9A70-FBFD7EF49FB2}" srcOrd="3" destOrd="0" presId="urn:microsoft.com/office/officeart/2005/8/layout/venn1"/>
    <dgm:cxn modelId="{64912A82-9478-4EA5-A3EB-845BC549CB3B}" type="presParOf" srcId="{D86127B2-A1FC-427C-B1AB-6C3DDC3FB394}" destId="{0D24189D-416C-4CBC-8739-ACC6618FFA37}" srcOrd="4" destOrd="0" presId="urn:microsoft.com/office/officeart/2005/8/layout/venn1"/>
    <dgm:cxn modelId="{C345F4CA-AF80-47AF-8CB1-B2D8446A516A}" type="presParOf" srcId="{D86127B2-A1FC-427C-B1AB-6C3DDC3FB394}" destId="{D4D152ED-9E00-4144-AA1B-74D50E3FDEBC}" srcOrd="5" destOrd="0" presId="urn:microsoft.com/office/officeart/2005/8/layout/venn1"/>
    <dgm:cxn modelId="{F2F343AB-A5CA-46E0-BAA2-AAD562B4C614}" type="presParOf" srcId="{D86127B2-A1FC-427C-B1AB-6C3DDC3FB394}" destId="{5A7A0B56-58E7-4C69-AA57-DA49529F5127}" srcOrd="6" destOrd="0" presId="urn:microsoft.com/office/officeart/2005/8/layout/venn1"/>
    <dgm:cxn modelId="{237E7B39-10DD-4E5D-A2A7-BB2B638310E5}" type="presParOf" srcId="{D86127B2-A1FC-427C-B1AB-6C3DDC3FB394}" destId="{B6140012-3F59-4B22-B12D-F3660268CFE3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58332-702E-4BCE-B377-6CC199710102}">
      <dsp:nvSpPr>
        <dsp:cNvPr id="0" name=""/>
        <dsp:cNvSpPr/>
      </dsp:nvSpPr>
      <dsp:spPr>
        <a:xfrm>
          <a:off x="3199542" y="37772"/>
          <a:ext cx="1964187" cy="196418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INHA University, Korea</a:t>
          </a:r>
          <a:endParaRPr lang="ru-RU" sz="16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426179" y="302182"/>
        <a:ext cx="1510913" cy="623251"/>
      </dsp:txXfrm>
    </dsp:sp>
    <dsp:sp modelId="{C8D254A9-5015-4779-B2EF-476DF32BF189}">
      <dsp:nvSpPr>
        <dsp:cNvPr id="0" name=""/>
        <dsp:cNvSpPr/>
      </dsp:nvSpPr>
      <dsp:spPr>
        <a:xfrm>
          <a:off x="4068317" y="906547"/>
          <a:ext cx="1964187" cy="1964187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125956" y="1133184"/>
        <a:ext cx="755456" cy="1510913"/>
      </dsp:txXfrm>
    </dsp:sp>
    <dsp:sp modelId="{0D24189D-416C-4CBC-8739-ACC6618FFA37}">
      <dsp:nvSpPr>
        <dsp:cNvPr id="0" name=""/>
        <dsp:cNvSpPr/>
      </dsp:nvSpPr>
      <dsp:spPr>
        <a:xfrm>
          <a:off x="3199542" y="1775323"/>
          <a:ext cx="1964187" cy="1964187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KAIST, Korea</a:t>
          </a:r>
          <a:endParaRPr lang="ru-RU" sz="16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426179" y="2851848"/>
        <a:ext cx="1510913" cy="623251"/>
      </dsp:txXfrm>
    </dsp:sp>
    <dsp:sp modelId="{5A7A0B56-58E7-4C69-AA57-DA49529F5127}">
      <dsp:nvSpPr>
        <dsp:cNvPr id="0" name=""/>
        <dsp:cNvSpPr/>
      </dsp:nvSpPr>
      <dsp:spPr>
        <a:xfrm>
          <a:off x="2330767" y="906547"/>
          <a:ext cx="1964187" cy="1964187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481858" y="1133184"/>
        <a:ext cx="755456" cy="1510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A94-3E12-4507-8B5E-4F763BFD0EC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7229-2575-443C-BDD0-D4DD50CD6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A94-3E12-4507-8B5E-4F763BFD0EC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7229-2575-443C-BDD0-D4DD50CD6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A94-3E12-4507-8B5E-4F763BFD0EC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7229-2575-443C-BDD0-D4DD50CD6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A94-3E12-4507-8B5E-4F763BFD0EC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7229-2575-443C-BDD0-D4DD50CD6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A94-3E12-4507-8B5E-4F763BFD0EC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7229-2575-443C-BDD0-D4DD50CD6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A94-3E12-4507-8B5E-4F763BFD0EC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7229-2575-443C-BDD0-D4DD50CD6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A94-3E12-4507-8B5E-4F763BFD0EC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7229-2575-443C-BDD0-D4DD50CD6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A94-3E12-4507-8B5E-4F763BFD0EC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7229-2575-443C-BDD0-D4DD50CD6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A94-3E12-4507-8B5E-4F763BFD0EC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7229-2575-443C-BDD0-D4DD50CD6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A94-3E12-4507-8B5E-4F763BFD0EC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7229-2575-443C-BDD0-D4DD50CD6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A94-3E12-4507-8B5E-4F763BFD0EC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7229-2575-443C-BDD0-D4DD50CD6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F9A94-3E12-4507-8B5E-4F763BFD0EC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87229-2575-443C-BDD0-D4DD50CD6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.askarov@edu.iitu.kz" TargetMode="External"/><Relationship Id="rId2" Type="http://schemas.openxmlformats.org/officeDocument/2006/relationships/hyperlink" Target="mailto:z.sharapiyeva@iitu.kz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iitu.kz/" TargetMode="External"/><Relationship Id="rId4" Type="http://schemas.openxmlformats.org/officeDocument/2006/relationships/hyperlink" Target="mailto:atimson33@gmail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Картинки по запросу &quot;муит&quot;">
            <a:extLst>
              <a:ext uri="{FF2B5EF4-FFF2-40B4-BE49-F238E27FC236}">
                <a16:creationId xmlns:a16="http://schemas.microsoft.com/office/drawing/2014/main" id="{34551622-51E5-7D44-9597-375A30790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9091" r="17840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5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C8493-BFC3-E14D-A13C-636BB74B3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4" y="629185"/>
            <a:ext cx="3853476" cy="2295759"/>
          </a:xfrm>
        </p:spPr>
        <p:txBody>
          <a:bodyPr anchor="b">
            <a:normAutofit fontScale="90000"/>
          </a:bodyPr>
          <a:lstStyle/>
          <a:p>
            <a:r>
              <a:rPr lang="ru-RU" sz="2800" b="1" dirty="0">
                <a:latin typeface="Bookman Old Style" pitchFamily="18" charset="0"/>
              </a:rPr>
              <a:t>Международный Университет Информационных Технологий</a:t>
            </a:r>
            <a:br>
              <a:rPr lang="ru-RU" sz="3500" b="1" dirty="0">
                <a:solidFill>
                  <a:srgbClr val="002060"/>
                </a:solidFill>
              </a:rPr>
            </a:br>
            <a:endParaRPr lang="x-none" sz="35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25F1E4-BF9D-2940-899F-C7125935D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098" y="2780928"/>
            <a:ext cx="3510367" cy="2160239"/>
          </a:xfrm>
        </p:spPr>
        <p:txBody>
          <a:bodyPr>
            <a:noAutofit/>
          </a:bodyPr>
          <a:lstStyle/>
          <a:p>
            <a:r>
              <a:rPr lang="kk-KZ" sz="2000" b="1" dirty="0">
                <a:solidFill>
                  <a:schemeClr val="tx1"/>
                </a:solidFill>
                <a:latin typeface="Bookman Old Style" pitchFamily="18" charset="0"/>
              </a:rPr>
              <a:t>Образовательные программы:</a:t>
            </a:r>
            <a:endParaRPr lang="en-US" sz="2000" b="1" dirty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Электронный бизнес</a:t>
            </a:r>
          </a:p>
          <a:p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и</a:t>
            </a:r>
          </a:p>
          <a:p>
            <a:r>
              <a:rPr lang="ru-RU" sz="2000" b="1" dirty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Инновационный менеджмент</a:t>
            </a:r>
          </a:p>
          <a:p>
            <a:endParaRPr lang="kk-KZ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90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699720D-B68C-A44C-BC70-1F44625721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077072"/>
            <a:ext cx="1279598" cy="17061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еловек, одежда, женщина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B54CF309-5BA1-394D-AEB9-0F7F741B9E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0"/>
            <a:ext cx="1499935" cy="1999913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еловек, мужчина, костюм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661F7265-9552-D64E-B69B-964E59723D7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0"/>
            <a:ext cx="1323375" cy="17435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15F1B44-E216-2C40-8175-8D2F6A14F5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1988840"/>
            <a:ext cx="1265304" cy="168707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652DF65-09A0-194A-8DAB-859CD9FD9A1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88840"/>
            <a:ext cx="1411019" cy="188135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5B73829-848F-8C4B-BFF1-DFFE5708D58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4077072"/>
            <a:ext cx="1380295" cy="184039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еловек, одежда, держит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A5B8F307-7437-7748-9102-D7EBD30BD70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5656" y="1988840"/>
            <a:ext cx="1434272" cy="191236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50DE9A8-1A41-574B-BEE1-5033DC4487C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8344" y="4077072"/>
            <a:ext cx="1135717" cy="164007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BC30086-86D1-C34A-97DE-5B35F23CCDD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7984" y="1988840"/>
            <a:ext cx="1434272" cy="191236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69D125F-9D6A-004E-8BA5-172DA568CB6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2204864"/>
            <a:ext cx="1323375" cy="17645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0B04B08-FC4C-0C4C-A87D-E34E9D48EE2D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47664" y="4005064"/>
            <a:ext cx="1434272" cy="191236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человек, внешний, здание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4FD7C62-0BEB-0143-937A-1CBC7C366771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44008" y="4149080"/>
            <a:ext cx="1314857" cy="175314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человек, внутренний, одежда, торт&#10;&#10;Автоматически созданное описание">
            <a:extLst>
              <a:ext uri="{FF2B5EF4-FFF2-40B4-BE49-F238E27FC236}">
                <a16:creationId xmlns:a16="http://schemas.microsoft.com/office/drawing/2014/main" id="{FD674ED0-C3D8-7D4D-A9A3-413910923781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47664" y="0"/>
            <a:ext cx="1210577" cy="161410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73F288F-8463-C146-A997-DCE24D157BF7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12160" y="2060848"/>
            <a:ext cx="1289414" cy="1719218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человек, одежда, внутренний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FBC6FFF0-CBCE-CA48-940C-AA85A06C2DC4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99992" y="0"/>
            <a:ext cx="1411019" cy="18813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человек, внутренний, мужчи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E6C24E4A-25D5-1348-A3BA-9E11AAC08F9A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012160" y="0"/>
            <a:ext cx="1417148" cy="18895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человек, мужчина, костюм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694D38F4-B43A-194D-B7B4-304254EF9B5B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4005064"/>
            <a:ext cx="1348543" cy="17980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человек, мужчина, костюм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CBAB5710-DFD0-DC4D-8B79-956C09BB0157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149" y="26999"/>
            <a:ext cx="1417148" cy="188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0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ookman Old Style" pitchFamily="18" charset="0"/>
              </a:rPr>
              <a:t>Наука</a:t>
            </a:r>
          </a:p>
        </p:txBody>
      </p:sp>
      <p:pic>
        <p:nvPicPr>
          <p:cNvPr id="5" name="Содержимое 4" descr="IMG_40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902" y="1600200"/>
            <a:ext cx="3047195" cy="4525963"/>
          </a:xfrm>
        </p:spPr>
      </p:pic>
      <p:pic>
        <p:nvPicPr>
          <p:cNvPr id="8" name="Содержимое 7" descr="IMG-20200504-WA00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1932" y="1600200"/>
            <a:ext cx="3051135" cy="4525963"/>
          </a:xfrm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399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ookman Old Style" pitchFamily="18" charset="0"/>
              </a:rPr>
              <a:t>Наука</a:t>
            </a:r>
          </a:p>
        </p:txBody>
      </p:sp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9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IMG-20200504-WA009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4038600" cy="3028950"/>
          </a:xfrm>
        </p:spPr>
      </p:pic>
      <p:pic>
        <p:nvPicPr>
          <p:cNvPr id="11" name="Содержимое 10" descr="IMG-20200504-WA009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1700808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ookman Old Style" pitchFamily="18" charset="0"/>
              </a:rPr>
              <a:t>Лаборатории и проекты</a:t>
            </a:r>
          </a:p>
        </p:txBody>
      </p:sp>
      <p:pic>
        <p:nvPicPr>
          <p:cNvPr id="3" name="Рисунок 2" descr="лаборатория М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1524000" cy="1524000"/>
          </a:xfrm>
          <a:prstGeom prst="rect">
            <a:avLst/>
          </a:prstGeom>
        </p:spPr>
      </p:pic>
      <p:pic>
        <p:nvPicPr>
          <p:cNvPr id="4" name="Рисунок 3" descr="казахстан инжирин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149080"/>
            <a:ext cx="1905000" cy="1905000"/>
          </a:xfrm>
          <a:prstGeom prst="rect">
            <a:avLst/>
          </a:prstGeom>
        </p:spPr>
      </p:pic>
      <p:pic>
        <p:nvPicPr>
          <p:cNvPr id="5" name="Рисунок 4" descr="артпрайм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524000"/>
            <a:ext cx="3048000" cy="3048000"/>
          </a:xfrm>
          <a:prstGeom prst="rect">
            <a:avLst/>
          </a:prstGeom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85184"/>
            <a:ext cx="23399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man Old Style" pitchFamily="18" charset="0"/>
              </a:rPr>
              <a:t>Достижения студентов</a:t>
            </a:r>
          </a:p>
        </p:txBody>
      </p:sp>
      <p:pic>
        <p:nvPicPr>
          <p:cNvPr id="4" name="Содержимое 3" descr="IMG_20200314_144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3730752" cy="2798064"/>
          </a:xfrm>
        </p:spPr>
      </p:pic>
      <p:pic>
        <p:nvPicPr>
          <p:cNvPr id="5" name="Рисунок 4" descr="IMG_6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1748" y="1340768"/>
            <a:ext cx="4302252" cy="3099816"/>
          </a:xfrm>
          <a:prstGeom prst="rect">
            <a:avLst/>
          </a:prstGeom>
        </p:spPr>
      </p:pic>
      <p:pic>
        <p:nvPicPr>
          <p:cNvPr id="7" name="Рисунок 6" descr="MicrosoftTeams-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914775"/>
            <a:ext cx="3949065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Bookman Old Style" pitchFamily="18" charset="0"/>
              </a:rPr>
              <a:t>Спорт</a:t>
            </a:r>
          </a:p>
        </p:txBody>
      </p:sp>
      <p:pic>
        <p:nvPicPr>
          <p:cNvPr id="4" name="Рисунок 3" descr="IMG-20200502-WA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571875" cy="2376488"/>
          </a:xfrm>
          <a:prstGeom prst="rect">
            <a:avLst/>
          </a:prstGeom>
        </p:spPr>
      </p:pic>
      <p:pic>
        <p:nvPicPr>
          <p:cNvPr id="5" name="Рисунок 4" descr="IMG-20200502-WA0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620688"/>
            <a:ext cx="2560320" cy="3413760"/>
          </a:xfrm>
          <a:prstGeom prst="rect">
            <a:avLst/>
          </a:prstGeom>
        </p:spPr>
      </p:pic>
      <p:pic>
        <p:nvPicPr>
          <p:cNvPr id="6" name="Рисунок 5" descr="IMG-20200502-WA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933056"/>
            <a:ext cx="2228850" cy="3343275"/>
          </a:xfrm>
          <a:prstGeom prst="rect">
            <a:avLst/>
          </a:prstGeom>
        </p:spPr>
      </p:pic>
      <p:pic>
        <p:nvPicPr>
          <p:cNvPr id="7" name="Рисунок 6" descr="IMG-20200502-WA00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293096"/>
            <a:ext cx="4267200" cy="2843689"/>
          </a:xfrm>
          <a:prstGeom prst="rect">
            <a:avLst/>
          </a:prstGeom>
        </p:spPr>
      </p:pic>
      <p:pic>
        <p:nvPicPr>
          <p:cNvPr id="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3399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229600" cy="863600"/>
          </a:xfrm>
        </p:spPr>
        <p:txBody>
          <a:bodyPr/>
          <a:lstStyle/>
          <a:p>
            <a:pPr eaLnBrk="1" hangingPunct="1"/>
            <a:r>
              <a:rPr lang="ru-RU" sz="3200"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Академическая мобильность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348880"/>
          <a:ext cx="8363272" cy="377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3399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6237804" y="908050"/>
            <a:ext cx="28151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sz="2400" b="1" dirty="0">
                <a:latin typeface="Bookman Old Style" pitchFamily="18" charset="0"/>
              </a:rPr>
              <a:t>    e</a:t>
            </a:r>
            <a:r>
              <a:rPr lang="ru-RU" sz="2400" b="1" dirty="0">
                <a:latin typeface="Bookman Old Style" pitchFamily="18" charset="0"/>
              </a:rPr>
              <a:t>-</a:t>
            </a:r>
            <a:r>
              <a:rPr lang="en-GB" sz="2400" b="1" dirty="0">
                <a:latin typeface="Bookman Old Style" pitchFamily="18" charset="0"/>
              </a:rPr>
              <a:t>Business</a:t>
            </a:r>
            <a:r>
              <a:rPr lang="ru-RU" sz="2400" b="1" dirty="0">
                <a:latin typeface="Bookman Old Style" pitchFamily="18" charset="0"/>
              </a:rPr>
              <a:t>  </a:t>
            </a:r>
            <a:r>
              <a:rPr lang="en-US" sz="2400" b="1" dirty="0">
                <a:latin typeface="Bookman Old Style" pitchFamily="18" charset="0"/>
              </a:rPr>
              <a:t>   </a:t>
            </a:r>
          </a:p>
          <a:p>
            <a:pPr algn="ctr" defTabSz="457200"/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Innoman</a:t>
            </a:r>
            <a:endParaRPr lang="en-GB" sz="2400" b="1" dirty="0">
              <a:latin typeface="Bookman Old Style" pitchFamily="18" charset="0"/>
            </a:endParaRPr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2051050" y="3860800"/>
            <a:ext cx="24495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Verdana" pitchFamily="34" charset="0"/>
                <a:ea typeface="Verdana" pitchFamily="34" charset="0"/>
                <a:cs typeface="Verdana" pitchFamily="34" charset="0"/>
              </a:rPr>
              <a:t>Universiti Teknologi MARA, MAlaysia</a:t>
            </a:r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71" name="Прямоугольник 7"/>
          <p:cNvSpPr>
            <a:spLocks noChangeArrowheads="1"/>
          </p:cNvSpPr>
          <p:nvPr/>
        </p:nvSpPr>
        <p:spPr bwMode="auto">
          <a:xfrm>
            <a:off x="5508625" y="3860800"/>
            <a:ext cx="2232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Verdana" pitchFamily="34" charset="0"/>
                <a:ea typeface="Verdana" pitchFamily="34" charset="0"/>
                <a:cs typeface="Verdana" pitchFamily="34" charset="0"/>
              </a:rPr>
              <a:t>Schmalkalden University, Germany</a:t>
            </a:r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 rot="10800000">
            <a:off x="900113" y="2420938"/>
            <a:ext cx="1655762" cy="11525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 rot="10800000">
            <a:off x="6875463" y="5300663"/>
            <a:ext cx="1728787" cy="11525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 rot="10800000">
            <a:off x="6875463" y="2349500"/>
            <a:ext cx="1728787" cy="12239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 rot="10800000">
            <a:off x="900113" y="5300663"/>
            <a:ext cx="1800225" cy="11525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276" name="Прямоугольник 15"/>
          <p:cNvSpPr>
            <a:spLocks noChangeArrowheads="1"/>
          </p:cNvSpPr>
          <p:nvPr/>
        </p:nvSpPr>
        <p:spPr bwMode="auto">
          <a:xfrm>
            <a:off x="1042988" y="2636838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Verdana" pitchFamily="34" charset="0"/>
                <a:ea typeface="Verdana" pitchFamily="34" charset="0"/>
                <a:cs typeface="Verdana" pitchFamily="34" charset="0"/>
              </a:rPr>
              <a:t>Swansea university, UK</a:t>
            </a:r>
          </a:p>
        </p:txBody>
      </p:sp>
      <p:sp>
        <p:nvSpPr>
          <p:cNvPr id="11277" name="Прямоугольник 16"/>
          <p:cNvSpPr>
            <a:spLocks noChangeArrowheads="1"/>
          </p:cNvSpPr>
          <p:nvPr/>
        </p:nvSpPr>
        <p:spPr bwMode="auto">
          <a:xfrm>
            <a:off x="1187450" y="5516563"/>
            <a:ext cx="1800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Verdana" pitchFamily="34" charset="0"/>
                <a:ea typeface="Verdana" pitchFamily="34" charset="0"/>
                <a:cs typeface="Verdana" pitchFamily="34" charset="0"/>
              </a:rPr>
              <a:t>Arizona State University, USA</a:t>
            </a:r>
          </a:p>
        </p:txBody>
      </p:sp>
      <p:sp>
        <p:nvSpPr>
          <p:cNvPr id="11278" name="Прямоугольник 18"/>
          <p:cNvSpPr>
            <a:spLocks noChangeArrowheads="1"/>
          </p:cNvSpPr>
          <p:nvPr/>
        </p:nvSpPr>
        <p:spPr bwMode="auto">
          <a:xfrm>
            <a:off x="6840538" y="2636838"/>
            <a:ext cx="2303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Verdana" pitchFamily="34" charset="0"/>
                <a:ea typeface="Verdana" pitchFamily="34" charset="0"/>
                <a:cs typeface="Verdana" pitchFamily="34" charset="0"/>
              </a:rPr>
              <a:t>Brunel University, London</a:t>
            </a:r>
          </a:p>
        </p:txBody>
      </p:sp>
      <p:sp>
        <p:nvSpPr>
          <p:cNvPr id="11279" name="Прямоугольник 19"/>
          <p:cNvSpPr>
            <a:spLocks noChangeArrowheads="1"/>
          </p:cNvSpPr>
          <p:nvPr/>
        </p:nvSpPr>
        <p:spPr bwMode="auto">
          <a:xfrm>
            <a:off x="7019925" y="5445125"/>
            <a:ext cx="2124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Verdana" pitchFamily="34" charset="0"/>
                <a:ea typeface="Verdana" pitchFamily="34" charset="0"/>
                <a:cs typeface="Verdana" pitchFamily="34" charset="0"/>
              </a:rPr>
              <a:t>Kingston University, London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971550" y="1988840"/>
            <a:ext cx="817245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ru-RU" sz="28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Контакты</a:t>
            </a:r>
          </a:p>
          <a:p>
            <a:pPr defTabSz="457200"/>
            <a:r>
              <a:rPr lang="ru-RU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Координаторы программ: </a:t>
            </a:r>
            <a:endParaRPr lang="en-US" sz="2000" b="1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defTabSz="457200"/>
            <a:r>
              <a:rPr lang="ru-RU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Профессор </a:t>
            </a:r>
            <a:r>
              <a:rPr lang="ru-RU" sz="20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Бердыкулова</a:t>
            </a:r>
            <a:r>
              <a:rPr lang="ru-RU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Галия</a:t>
            </a:r>
            <a:r>
              <a:rPr lang="ru-RU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Мертаевна</a:t>
            </a:r>
            <a:endParaRPr lang="ru-RU" sz="2000" b="1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defTabSz="457200"/>
            <a:r>
              <a:rPr lang="ru-RU" sz="20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Шарапиева</a:t>
            </a:r>
            <a:r>
              <a:rPr lang="ru-RU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Замира</a:t>
            </a:r>
            <a:r>
              <a:rPr lang="ru-RU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Токтасыновна</a:t>
            </a:r>
            <a:endParaRPr lang="ru-RU" sz="2000" b="1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defTabSz="457200"/>
            <a:r>
              <a:rPr lang="en-US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>
                <a:latin typeface="Bookman Old Style" pitchFamily="18" charset="0"/>
                <a:ea typeface="Verdana" pitchFamily="34" charset="0"/>
                <a:cs typeface="Verdana" pitchFamily="34" charset="0"/>
                <a:hlinkClick r:id="rId2"/>
              </a:rPr>
              <a:t>z.sharapiyeva@iitu.kz</a:t>
            </a:r>
            <a:r>
              <a:rPr lang="en-US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endParaRPr lang="ru-RU" sz="2000" b="1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defTabSz="457200"/>
            <a:r>
              <a:rPr lang="ru-RU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Аскаров </a:t>
            </a:r>
            <a:r>
              <a:rPr lang="ru-RU" sz="20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Даурен</a:t>
            </a:r>
            <a:r>
              <a:rPr lang="ru-RU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Тулегенович</a:t>
            </a:r>
            <a:endParaRPr lang="ru-RU" sz="2000" b="1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defTabSz="457200"/>
            <a:r>
              <a:rPr lang="en-US" sz="2000" b="1" dirty="0">
                <a:latin typeface="Bookman Old Style" pitchFamily="18" charset="0"/>
                <a:ea typeface="Verdana" pitchFamily="34" charset="0"/>
                <a:cs typeface="Verdana" pitchFamily="34" charset="0"/>
                <a:hlinkClick r:id="rId3"/>
              </a:rPr>
              <a:t>d.askarov@edu.iitu.kz</a:t>
            </a:r>
            <a:r>
              <a:rPr lang="en-US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whatsapp</a:t>
            </a:r>
            <a:r>
              <a:rPr lang="en-US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: +7-707-360-22-57</a:t>
            </a:r>
          </a:p>
          <a:p>
            <a:pPr defTabSz="457200"/>
            <a:r>
              <a:rPr lang="ru-RU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Ананьев Тимур Владимирович</a:t>
            </a:r>
          </a:p>
          <a:p>
            <a:pPr defTabSz="457200"/>
            <a:r>
              <a:rPr lang="en-US" sz="2000" b="1" dirty="0">
                <a:latin typeface="Bookman Old Style" pitchFamily="18" charset="0"/>
                <a:ea typeface="Verdana" pitchFamily="34" charset="0"/>
                <a:cs typeface="Verdana" pitchFamily="34" charset="0"/>
                <a:hlinkClick r:id="rId4"/>
              </a:rPr>
              <a:t>atimson33@gmail.com</a:t>
            </a:r>
            <a:r>
              <a:rPr lang="en-US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defTabSz="457200"/>
            <a:r>
              <a:rPr lang="en-US" sz="20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Instagram</a:t>
            </a:r>
            <a:r>
              <a:rPr lang="en-US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20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iitu_econ</a:t>
            </a:r>
            <a:r>
              <a:rPr lang="ru-RU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sz="2000" b="1" dirty="0">
                <a:latin typeface="Bookman Old Style" pitchFamily="18" charset="0"/>
                <a:hlinkClick r:id="rId5"/>
              </a:rPr>
              <a:t>www.iitu.kz</a:t>
            </a:r>
            <a:r>
              <a:rPr lang="en-US" sz="2000" b="1" dirty="0">
                <a:latin typeface="Bookman Old Style" pitchFamily="18" charset="0"/>
              </a:rPr>
              <a:t> 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6012160" y="908721"/>
            <a:ext cx="31858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2400" b="1" dirty="0">
                <a:latin typeface="Bookman Old Style" pitchFamily="18" charset="0"/>
              </a:rPr>
              <a:t>e</a:t>
            </a:r>
            <a:r>
              <a:rPr lang="ru-RU" sz="2400" b="1" dirty="0">
                <a:latin typeface="Bookman Old Style" pitchFamily="18" charset="0"/>
              </a:rPr>
              <a:t>-</a:t>
            </a:r>
            <a:r>
              <a:rPr lang="en-GB" sz="2400" b="1" dirty="0">
                <a:latin typeface="Bookman Old Style" pitchFamily="18" charset="0"/>
              </a:rPr>
              <a:t>Business</a:t>
            </a:r>
            <a:r>
              <a:rPr lang="ru-RU" sz="2400" b="1" dirty="0">
                <a:latin typeface="Bookman Old Style" pitchFamily="18" charset="0"/>
              </a:rPr>
              <a:t>  </a:t>
            </a:r>
            <a:r>
              <a:rPr lang="en-US" sz="2400" b="1" dirty="0">
                <a:latin typeface="Bookman Old Style" pitchFamily="18" charset="0"/>
              </a:rPr>
              <a:t>    </a:t>
            </a:r>
            <a:r>
              <a:rPr lang="en-US" sz="2400" b="1" dirty="0" err="1">
                <a:latin typeface="Bookman Old Style" pitchFamily="18" charset="0"/>
              </a:rPr>
              <a:t>Innoman</a:t>
            </a:r>
            <a:endParaRPr lang="en-GB" sz="2400" b="1" dirty="0">
              <a:latin typeface="Bookman Old Style" pitchFamily="18" charset="0"/>
            </a:endParaRPr>
          </a:p>
        </p:txBody>
      </p:sp>
      <p:pic>
        <p:nvPicPr>
          <p:cNvPr id="1331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04775"/>
            <a:ext cx="2363787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ookman Old Style" pitchFamily="18" charset="0"/>
              </a:rPr>
              <a:t>Мы ждем Вас!</a:t>
            </a:r>
          </a:p>
        </p:txBody>
      </p:sp>
      <p:pic>
        <p:nvPicPr>
          <p:cNvPr id="5" name="Содержимое 4" descr="IMG-20200504-WA00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038600" cy="3028950"/>
          </a:xfrm>
        </p:spPr>
      </p:pic>
      <p:pic>
        <p:nvPicPr>
          <p:cNvPr id="6" name="Содержимое 5" descr="IMG-20200504-WA00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4038600" cy="3028950"/>
          </a:xfrm>
        </p:spPr>
      </p:pic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399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323850" y="1628775"/>
            <a:ext cx="8569325" cy="46085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dirty="0"/>
              <a:t>    		</a:t>
            </a:r>
            <a:r>
              <a:rPr lang="ru-RU" sz="2400" b="1" dirty="0">
                <a:latin typeface="Bookman Old Style" pitchFamily="18" charset="0"/>
              </a:rPr>
              <a:t>	</a:t>
            </a:r>
            <a:r>
              <a:rPr lang="ru-RU" sz="2400" b="1" dirty="0">
                <a:latin typeface="Bookman Old Style" pitchFamily="18" charset="0"/>
                <a:cs typeface="Arial" charset="0"/>
              </a:rPr>
              <a:t>«Электронный бизнес» - </a:t>
            </a:r>
            <a:r>
              <a:rPr lang="ru-RU" sz="2400" dirty="0">
                <a:latin typeface="Bookman Old Style" pitchFamily="18" charset="0"/>
                <a:cs typeface="Arial" charset="0"/>
              </a:rPr>
              <a:t>это подготовка профессионалов для работы в сфере бизнеса, основанного на высоких технологиях.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>
                <a:latin typeface="Bookman Old Style" pitchFamily="18" charset="0"/>
                <a:cs typeface="Arial" charset="0"/>
              </a:rPr>
              <a:t>    	</a:t>
            </a:r>
            <a:r>
              <a:rPr lang="ru-RU" sz="2400" b="1" dirty="0">
                <a:latin typeface="Bookman Old Style" pitchFamily="18" charset="0"/>
                <a:cs typeface="Arial" charset="0"/>
              </a:rPr>
              <a:t>Программа подготовки бакалавров данного профиля базируется на 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гуманитарной</a:t>
            </a:r>
            <a:r>
              <a:rPr lang="ru-RU" sz="2400" b="1" dirty="0">
                <a:latin typeface="Bookman Old Style" pitchFamily="18" charset="0"/>
                <a:cs typeface="Arial" charset="0"/>
              </a:rPr>
              <a:t> и 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технологической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</a:t>
            </a:r>
            <a:r>
              <a:rPr lang="ru-RU" sz="2400" b="1" dirty="0">
                <a:latin typeface="Bookman Old Style" pitchFamily="18" charset="0"/>
                <a:cs typeface="Arial" charset="0"/>
              </a:rPr>
              <a:t>составляющих.</a:t>
            </a:r>
            <a:r>
              <a:rPr lang="ru-RU" sz="2400" dirty="0">
                <a:latin typeface="Bookman Old Style" pitchFamily="18" charset="0"/>
                <a:cs typeface="Arial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>
                <a:latin typeface="Bookman Old Style" pitchFamily="18" charset="0"/>
                <a:cs typeface="Arial" charset="0"/>
              </a:rPr>
              <a:t>Гуманитарная заключается в освоении предметов, необходимых для успешной коммерческой и управленческой деятельности.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>
                <a:latin typeface="Bookman Old Style" pitchFamily="18" charset="0"/>
                <a:cs typeface="Arial" charset="0"/>
              </a:rPr>
              <a:t>Технологическая охватывает все возможности IT-технологий, особое внимание уделяется </a:t>
            </a:r>
            <a:r>
              <a:rPr lang="en-US" sz="2400" dirty="0">
                <a:latin typeface="Bookman Old Style" pitchFamily="18" charset="0"/>
                <a:cs typeface="Arial" charset="0"/>
              </a:rPr>
              <a:t>digital technologies</a:t>
            </a:r>
            <a:r>
              <a:rPr lang="ru-RU" sz="2400" dirty="0">
                <a:latin typeface="Bookman Old Style" pitchFamily="18" charset="0"/>
                <a:cs typeface="Arial" charset="0"/>
              </a:rPr>
              <a:t>.</a:t>
            </a:r>
            <a:r>
              <a:rPr lang="ru-RU" sz="2400" b="1" dirty="0">
                <a:latin typeface="Bookman Old Style" pitchFamily="18" charset="0"/>
                <a:cs typeface="Arial" charset="0"/>
              </a:rPr>
              <a:t> </a:t>
            </a:r>
            <a:endParaRPr lang="ru-RU" sz="2400" dirty="0">
              <a:latin typeface="Bookman Old Style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b="1" dirty="0"/>
          </a:p>
        </p:txBody>
      </p:sp>
      <p:pic>
        <p:nvPicPr>
          <p:cNvPr id="4099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9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7"/>
          <p:cNvSpPr>
            <a:spLocks noChangeArrowheads="1"/>
          </p:cNvSpPr>
          <p:nvPr/>
        </p:nvSpPr>
        <p:spPr bwMode="auto">
          <a:xfrm>
            <a:off x="6659563" y="908050"/>
            <a:ext cx="1800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GB" sz="2000" b="1" dirty="0">
                <a:latin typeface="Bookman Old Style" pitchFamily="18" charset="0"/>
              </a:rPr>
              <a:t>e-Business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95288" y="1268413"/>
            <a:ext cx="7200900" cy="792162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Структура курса</a:t>
            </a:r>
            <a:endParaRPr lang="en-US" sz="3200" b="1" dirty="0">
              <a:solidFill>
                <a:srgbClr val="002060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68313" y="2060575"/>
            <a:ext cx="7632700" cy="431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800" b="1" dirty="0">
                <a:solidFill>
                  <a:srgbClr val="C0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Объем курса -240 </a:t>
            </a:r>
            <a:r>
              <a:rPr lang="en-US" sz="1800" b="1" dirty="0">
                <a:solidFill>
                  <a:srgbClr val="C0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ECTS </a:t>
            </a:r>
            <a:r>
              <a:rPr lang="ru-RU" sz="1800" b="1" dirty="0">
                <a:solidFill>
                  <a:srgbClr val="C0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кредитов</a:t>
            </a:r>
            <a:endParaRPr lang="en-US" sz="4400" b="1" dirty="0">
              <a:solidFill>
                <a:srgbClr val="C00000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3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9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Овал 20"/>
          <p:cNvSpPr>
            <a:spLocks noChangeArrowheads="1"/>
          </p:cNvSpPr>
          <p:nvPr/>
        </p:nvSpPr>
        <p:spPr bwMode="auto">
          <a:xfrm>
            <a:off x="7885113" y="1557338"/>
            <a:ext cx="1008062" cy="1008062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5" name="Овал 21"/>
          <p:cNvSpPr>
            <a:spLocks noChangeArrowheads="1"/>
          </p:cNvSpPr>
          <p:nvPr/>
        </p:nvSpPr>
        <p:spPr bwMode="auto">
          <a:xfrm>
            <a:off x="7885113" y="2924175"/>
            <a:ext cx="1008062" cy="1009650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7030A0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7885113" y="4365625"/>
            <a:ext cx="1008062" cy="1008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7177" name="Прямоугольник 23"/>
          <p:cNvSpPr>
            <a:spLocks noChangeArrowheads="1"/>
          </p:cNvSpPr>
          <p:nvPr/>
        </p:nvSpPr>
        <p:spPr bwMode="auto">
          <a:xfrm>
            <a:off x="7956550" y="1773238"/>
            <a:ext cx="835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3600" baseline="30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endParaRPr lang="ru-RU" sz="3600"/>
          </a:p>
        </p:txBody>
      </p:sp>
      <p:sp>
        <p:nvSpPr>
          <p:cNvPr id="7178" name="Прямоугольник 24"/>
          <p:cNvSpPr>
            <a:spLocks noChangeArrowheads="1"/>
          </p:cNvSpPr>
          <p:nvPr/>
        </p:nvSpPr>
        <p:spPr bwMode="auto">
          <a:xfrm>
            <a:off x="7956550" y="2708275"/>
            <a:ext cx="100806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US" sz="360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3600" baseline="30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nd</a:t>
            </a:r>
            <a:r>
              <a:rPr lang="en-US"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7179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1925" y="4581525"/>
            <a:ext cx="1362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80" name="Прямая со стрелкой 28"/>
          <p:cNvCxnSpPr>
            <a:cxnSpLocks noChangeShapeType="1"/>
            <a:stCxn id="7174" idx="4"/>
            <a:endCxn id="7175" idx="0"/>
          </p:cNvCxnSpPr>
          <p:nvPr/>
        </p:nvCxnSpPr>
        <p:spPr bwMode="auto">
          <a:xfrm>
            <a:off x="8388350" y="2565400"/>
            <a:ext cx="0" cy="358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1" name="Прямая со стрелкой 30"/>
          <p:cNvCxnSpPr>
            <a:cxnSpLocks noChangeShapeType="1"/>
            <a:stCxn id="7175" idx="4"/>
            <a:endCxn id="23" idx="0"/>
          </p:cNvCxnSpPr>
          <p:nvPr/>
        </p:nvCxnSpPr>
        <p:spPr bwMode="auto">
          <a:xfrm>
            <a:off x="8388350" y="3933825"/>
            <a:ext cx="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82" name="Прямоугольник 31"/>
          <p:cNvSpPr>
            <a:spLocks noChangeArrowheads="1"/>
          </p:cNvSpPr>
          <p:nvPr/>
        </p:nvSpPr>
        <p:spPr bwMode="auto">
          <a:xfrm>
            <a:off x="680232" y="2636838"/>
            <a:ext cx="56919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Основные модули курса</a:t>
            </a:r>
          </a:p>
        </p:txBody>
      </p:sp>
      <p:sp>
        <p:nvSpPr>
          <p:cNvPr id="7183" name="Прямоугольник 34"/>
          <p:cNvSpPr>
            <a:spLocks noChangeArrowheads="1"/>
          </p:cNvSpPr>
          <p:nvPr/>
        </p:nvSpPr>
        <p:spPr bwMode="auto">
          <a:xfrm>
            <a:off x="539750" y="3141663"/>
            <a:ext cx="55451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r">
              <a:buFont typeface="Wingdings" pitchFamily="2" charset="2"/>
              <a:buChar char="§"/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Основы программирования</a:t>
            </a:r>
            <a:r>
              <a:rPr lang="en-US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 (SDP)</a:t>
            </a:r>
            <a:endParaRPr lang="ru-RU" sz="2000" b="1" dirty="0">
              <a:latin typeface="Bookman Old Style" pitchFamily="18" charset="0"/>
              <a:ea typeface="Verdana" pitchFamily="34" charset="0"/>
              <a:cs typeface="Arial" charset="0"/>
            </a:endParaRPr>
          </a:p>
          <a:p>
            <a:pPr marL="266700" indent="-266700" algn="r">
              <a:buFont typeface="Wingdings" pitchFamily="2" charset="2"/>
              <a:buChar char="§"/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Экономическая теория</a:t>
            </a:r>
            <a:endParaRPr lang="en-US" sz="2000" b="1" dirty="0">
              <a:latin typeface="Bookman Old Style" pitchFamily="18" charset="0"/>
              <a:ea typeface="Verdana" pitchFamily="34" charset="0"/>
              <a:cs typeface="Arial" charset="0"/>
            </a:endParaRPr>
          </a:p>
          <a:p>
            <a:pPr marL="266700" indent="-266700" algn="r">
              <a:buFont typeface="Wingdings" pitchFamily="2" charset="2"/>
              <a:buChar char="§"/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Макро-, микроэкономика</a:t>
            </a:r>
          </a:p>
          <a:p>
            <a:pPr marL="266700" indent="-266700" algn="r">
              <a:buFont typeface="Wingdings" pitchFamily="2" charset="2"/>
              <a:buChar char="§"/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Финансы</a:t>
            </a:r>
          </a:p>
          <a:p>
            <a:pPr marL="266700" indent="-266700" algn="r">
              <a:buFont typeface="Wingdings" pitchFamily="2" charset="2"/>
              <a:buChar char="§"/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Бухучет и аудит</a:t>
            </a:r>
          </a:p>
          <a:p>
            <a:pPr marL="266700" indent="-266700" algn="r">
              <a:buFont typeface="Wingdings" pitchFamily="2" charset="2"/>
              <a:buChar char="§"/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Управление проектами</a:t>
            </a:r>
          </a:p>
          <a:p>
            <a:pPr marL="266700" indent="-266700" algn="r">
              <a:buFont typeface="Wingdings" pitchFamily="2" charset="2"/>
              <a:buChar char="§"/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Менеджмент</a:t>
            </a:r>
          </a:p>
          <a:p>
            <a:pPr marL="266700" indent="-266700" algn="r">
              <a:buFont typeface="Wingdings" pitchFamily="2" charset="2"/>
              <a:buChar char="§"/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Маркетинг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395288" y="1268413"/>
            <a:ext cx="7200900" cy="648420"/>
          </a:xfrm>
        </p:spPr>
        <p:txBody>
          <a:bodyPr/>
          <a:lstStyle/>
          <a:p>
            <a:pPr eaLnBrk="1" hangingPunct="1"/>
            <a:r>
              <a:rPr lang="ru-RU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Структура курса</a:t>
            </a:r>
            <a:endParaRPr lang="en-US" sz="32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395288" y="1989138"/>
            <a:ext cx="7632700" cy="503237"/>
          </a:xfrm>
        </p:spPr>
        <p:txBody>
          <a:bodyPr>
            <a:noAutofit/>
          </a:bodyPr>
          <a:lstStyle/>
          <a:p>
            <a:pPr marL="174625" indent="-174625" eaLnBrk="1" hangingPunct="1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Организационное поведение и лидерство</a:t>
            </a:r>
          </a:p>
          <a:p>
            <a:pPr marL="174625" indent="-174625" eaLnBrk="1" hangingPunct="1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Анализ данных и бизнес моделирование в </a:t>
            </a:r>
            <a:r>
              <a:rPr lang="en-US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Excel</a:t>
            </a:r>
            <a:endParaRPr lang="ru-RU" sz="2000" b="1" dirty="0">
              <a:latin typeface="Bookman Old Style" pitchFamily="18" charset="0"/>
              <a:ea typeface="Verdana" pitchFamily="34" charset="0"/>
              <a:cs typeface="Arial" charset="0"/>
            </a:endParaRPr>
          </a:p>
          <a:p>
            <a:pPr marL="174625" indent="-174625" eaLnBrk="1" hangingPunct="1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Цифровой маркетинг</a:t>
            </a:r>
          </a:p>
          <a:p>
            <a:pPr marL="174625" indent="-174625" eaLnBrk="1" hangingPunct="1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Международный бизнес</a:t>
            </a:r>
          </a:p>
          <a:p>
            <a:pPr marL="174625" indent="-174625" eaLnBrk="1" hangingPunct="1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Корпоративные финансы</a:t>
            </a:r>
          </a:p>
          <a:p>
            <a:pPr marL="174625" indent="-174625" eaLnBrk="1" hangingPunct="1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Психология менеджмента</a:t>
            </a:r>
          </a:p>
          <a:p>
            <a:pPr marL="174625" indent="-174625" eaLnBrk="1" hangingPunct="1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Основы электронного бизнеса</a:t>
            </a:r>
          </a:p>
          <a:p>
            <a:pPr marL="174625" indent="-174625" eaLnBrk="1" hangingPunct="1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Управление информационными системами</a:t>
            </a:r>
          </a:p>
          <a:p>
            <a:pPr marL="174625" indent="-174625" eaLnBrk="1" hangingPunct="1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Arial" charset="0"/>
              </a:rPr>
              <a:t>Управление поставками и логистика</a:t>
            </a:r>
          </a:p>
        </p:txBody>
      </p:sp>
      <p:pic>
        <p:nvPicPr>
          <p:cNvPr id="819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9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143625"/>
            <a:ext cx="9794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599916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5999163"/>
            <a:ext cx="1079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" descr="ÐÐ°ÑÑÐ¸Ð½ÐºÐ¸ Ð¿Ð¾ Ð·Ð°Ð¿ÑÐ¾ÑÑ crm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6143625"/>
            <a:ext cx="10795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4" descr="ÐÐ°ÑÑÐ¸Ð½ÐºÐ¸ Ð¿Ð¾ Ð·Ð°Ð¿ÑÐ¾ÑÑ google analytics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0200" y="5999163"/>
            <a:ext cx="13684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Овал 20"/>
          <p:cNvSpPr>
            <a:spLocks noChangeArrowheads="1"/>
          </p:cNvSpPr>
          <p:nvPr/>
        </p:nvSpPr>
        <p:spPr bwMode="auto">
          <a:xfrm>
            <a:off x="7885113" y="1557338"/>
            <a:ext cx="1008062" cy="1008062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Овал 21"/>
          <p:cNvSpPr/>
          <p:nvPr/>
        </p:nvSpPr>
        <p:spPr bwMode="auto">
          <a:xfrm>
            <a:off x="7885113" y="2924175"/>
            <a:ext cx="1008062" cy="10096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7885113" y="4365625"/>
            <a:ext cx="1008062" cy="1008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8207" name="Прямоугольник 23"/>
          <p:cNvSpPr>
            <a:spLocks noChangeArrowheads="1"/>
          </p:cNvSpPr>
          <p:nvPr/>
        </p:nvSpPr>
        <p:spPr bwMode="auto">
          <a:xfrm>
            <a:off x="7956550" y="1773238"/>
            <a:ext cx="879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3600" baseline="30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rd</a:t>
            </a:r>
            <a:endParaRPr lang="ru-RU" sz="3600"/>
          </a:p>
        </p:txBody>
      </p:sp>
      <p:sp>
        <p:nvSpPr>
          <p:cNvPr id="8208" name="Прямоугольник 24"/>
          <p:cNvSpPr>
            <a:spLocks noChangeArrowheads="1"/>
          </p:cNvSpPr>
          <p:nvPr/>
        </p:nvSpPr>
        <p:spPr bwMode="auto">
          <a:xfrm>
            <a:off x="7956550" y="2708275"/>
            <a:ext cx="9366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US" sz="360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sz="3600" baseline="30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8209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1925" y="4581525"/>
            <a:ext cx="1362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10" name="Прямая со стрелкой 28"/>
          <p:cNvCxnSpPr>
            <a:cxnSpLocks noChangeShapeType="1"/>
            <a:stCxn id="8204" idx="4"/>
            <a:endCxn id="22" idx="0"/>
          </p:cNvCxnSpPr>
          <p:nvPr/>
        </p:nvCxnSpPr>
        <p:spPr bwMode="auto">
          <a:xfrm>
            <a:off x="8388350" y="2565400"/>
            <a:ext cx="0" cy="358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1" name="Прямая со стрелкой 30"/>
          <p:cNvCxnSpPr>
            <a:cxnSpLocks noChangeShapeType="1"/>
            <a:stCxn id="22" idx="4"/>
            <a:endCxn id="23" idx="0"/>
          </p:cNvCxnSpPr>
          <p:nvPr/>
        </p:nvCxnSpPr>
        <p:spPr bwMode="auto">
          <a:xfrm>
            <a:off x="8388350" y="3933825"/>
            <a:ext cx="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395288" y="1412875"/>
            <a:ext cx="7200900" cy="792163"/>
          </a:xfrm>
        </p:spPr>
        <p:txBody>
          <a:bodyPr/>
          <a:lstStyle/>
          <a:p>
            <a:pPr eaLnBrk="1" hangingPunct="1"/>
            <a:r>
              <a:rPr lang="ru-RU" sz="32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Дополнительные модули курса</a:t>
            </a:r>
            <a:endParaRPr lang="en-US" sz="3200" b="1" dirty="0">
              <a:solidFill>
                <a:srgbClr val="0070C0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3" name="Прямоугольник 6"/>
          <p:cNvSpPr>
            <a:spLocks noChangeArrowheads="1"/>
          </p:cNvSpPr>
          <p:nvPr/>
        </p:nvSpPr>
        <p:spPr bwMode="auto">
          <a:xfrm>
            <a:off x="6706681" y="908050"/>
            <a:ext cx="1877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GB" sz="2400" b="1" dirty="0">
                <a:latin typeface="Bookman Old Style" pitchFamily="18" charset="0"/>
              </a:rPr>
              <a:t>e-Business</a:t>
            </a:r>
          </a:p>
        </p:txBody>
      </p:sp>
      <p:pic>
        <p:nvPicPr>
          <p:cNvPr id="1024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9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Овал 20"/>
          <p:cNvSpPr>
            <a:spLocks noChangeArrowheads="1"/>
          </p:cNvSpPr>
          <p:nvPr/>
        </p:nvSpPr>
        <p:spPr bwMode="auto">
          <a:xfrm>
            <a:off x="7885113" y="1557338"/>
            <a:ext cx="1008062" cy="1008062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Овал 22"/>
          <p:cNvSpPr/>
          <p:nvPr/>
        </p:nvSpPr>
        <p:spPr bwMode="auto">
          <a:xfrm>
            <a:off x="7885113" y="2924175"/>
            <a:ext cx="1008062" cy="10096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0247" name="Прямоугольник 23"/>
          <p:cNvSpPr>
            <a:spLocks noChangeArrowheads="1"/>
          </p:cNvSpPr>
          <p:nvPr/>
        </p:nvSpPr>
        <p:spPr bwMode="auto">
          <a:xfrm>
            <a:off x="7956550" y="1773238"/>
            <a:ext cx="879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3600" baseline="30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rd</a:t>
            </a:r>
            <a:endParaRPr lang="ru-RU" sz="3600"/>
          </a:p>
        </p:txBody>
      </p:sp>
      <p:pic>
        <p:nvPicPr>
          <p:cNvPr id="1024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1925" y="3141663"/>
            <a:ext cx="13620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49" name="Прямая со стрелкой 28"/>
          <p:cNvCxnSpPr>
            <a:cxnSpLocks noChangeShapeType="1"/>
            <a:stCxn id="10245" idx="4"/>
          </p:cNvCxnSpPr>
          <p:nvPr/>
        </p:nvCxnSpPr>
        <p:spPr bwMode="auto">
          <a:xfrm>
            <a:off x="8388350" y="2565400"/>
            <a:ext cx="0" cy="358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323850" y="3573463"/>
            <a:ext cx="4114800" cy="2663825"/>
          </a:xfrm>
        </p:spPr>
        <p:txBody>
          <a:bodyPr/>
          <a:lstStyle/>
          <a:p>
            <a:pPr algn="ctr" eaLnBrk="1" hangingPunct="1"/>
            <a:r>
              <a:rPr lang="en-US" sz="2000" b="1" dirty="0">
                <a:latin typeface="Bookman Old Style" pitchFamily="18" charset="0"/>
                <a:cs typeface="Arial" charset="0"/>
              </a:rPr>
              <a:t>Management of IT projects</a:t>
            </a:r>
            <a:endParaRPr lang="ru-RU" sz="2000" b="1" dirty="0">
              <a:latin typeface="Bookman Old Style" pitchFamily="18" charset="0"/>
              <a:cs typeface="Arial" charset="0"/>
            </a:endParaRPr>
          </a:p>
          <a:p>
            <a:pPr algn="ctr" eaLnBrk="1" hangingPunct="1"/>
            <a:r>
              <a:rPr lang="en-US" sz="2000" b="1" dirty="0">
                <a:latin typeface="Bookman Old Style" pitchFamily="18" charset="0"/>
                <a:cs typeface="Arial" charset="0"/>
              </a:rPr>
              <a:t>Oracle</a:t>
            </a:r>
            <a:endParaRPr lang="ru-RU" sz="2000" b="1" dirty="0">
              <a:latin typeface="Bookman Old Style" pitchFamily="18" charset="0"/>
              <a:cs typeface="Arial" charset="0"/>
            </a:endParaRPr>
          </a:p>
          <a:p>
            <a:pPr algn="ctr" eaLnBrk="1" hangingPunct="1"/>
            <a:r>
              <a:rPr lang="en-US" sz="2000" b="1" dirty="0">
                <a:latin typeface="Bookman Old Style" pitchFamily="18" charset="0"/>
                <a:cs typeface="Arial" charset="0"/>
              </a:rPr>
              <a:t>Big Data Analytics </a:t>
            </a:r>
          </a:p>
          <a:p>
            <a:pPr eaLnBrk="1" hangingPunct="1">
              <a:buFont typeface="Arial" charset="0"/>
              <a:buNone/>
            </a:pPr>
            <a:endParaRPr lang="ru-RU" sz="18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8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Содержимое 25"/>
          <p:cNvSpPr txBox="1">
            <a:spLocks/>
          </p:cNvSpPr>
          <p:nvPr/>
        </p:nvSpPr>
        <p:spPr bwMode="auto">
          <a:xfrm>
            <a:off x="4427538" y="3500438"/>
            <a:ext cx="41148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latin typeface="Bookman Old Style" pitchFamily="18" charset="0"/>
                <a:cs typeface="Arial" charset="0"/>
              </a:rPr>
              <a:t>SMM</a:t>
            </a:r>
            <a:endParaRPr lang="ru-RU" sz="2000" b="1" dirty="0">
              <a:latin typeface="Bookman Old Style" pitchFamily="18" charset="0"/>
              <a:cs typeface="Arial" charset="0"/>
            </a:endParaRPr>
          </a:p>
          <a:p>
            <a:pPr marL="342900" indent="-342900" algn="ctr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latin typeface="Bookman Old Style" pitchFamily="18" charset="0"/>
                <a:cs typeface="Arial" charset="0"/>
              </a:rPr>
              <a:t>PR</a:t>
            </a:r>
            <a:endParaRPr lang="ru-RU" sz="2000" b="1" dirty="0">
              <a:latin typeface="Bookman Old Style" pitchFamily="18" charset="0"/>
              <a:cs typeface="Arial" charset="0"/>
            </a:endParaRPr>
          </a:p>
          <a:p>
            <a:pPr marL="342900" indent="-342900" algn="ctr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latin typeface="Bookman Old Style" pitchFamily="18" charset="0"/>
                <a:cs typeface="Arial" charset="0"/>
              </a:rPr>
              <a:t>Information security</a:t>
            </a:r>
            <a:endParaRPr lang="ru-RU" sz="2000" b="1" dirty="0">
              <a:latin typeface="Bookman Old Style" pitchFamily="18" charset="0"/>
              <a:cs typeface="Arial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endParaRPr lang="ru-RU" sz="18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ru-RU" sz="1800" b="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endParaRPr lang="ru-RU" sz="18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ru-RU" sz="1800" b="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endParaRPr lang="ru-RU" sz="1800" b="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179388" y="1340769"/>
            <a:ext cx="8964612" cy="64807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Карьера и возможность трудоустройства</a:t>
            </a:r>
            <a:br>
              <a:rPr lang="ru-RU" sz="32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250825" y="2997200"/>
            <a:ext cx="4681538" cy="3338513"/>
          </a:xfrm>
        </p:spPr>
        <p:txBody>
          <a:bodyPr>
            <a:normAutofit/>
          </a:bodyPr>
          <a:lstStyle/>
          <a:p>
            <a:pPr eaLnBrk="1" hangingPunct="1">
              <a:buSzPct val="90000"/>
              <a:buFont typeface="Wingdings" pitchFamily="2" charset="2"/>
              <a:buChar char="ü"/>
              <a:tabLst>
                <a:tab pos="-457200" algn="l"/>
              </a:tabLst>
            </a:pPr>
            <a:r>
              <a:rPr lang="ru-RU" sz="15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Бизнес-аналитик в IT, консалтинговых и др. компаниях;</a:t>
            </a:r>
          </a:p>
          <a:p>
            <a:pPr eaLnBrk="1" hangingPunct="1">
              <a:buSzPct val="90000"/>
              <a:buFont typeface="Wingdings" pitchFamily="2" charset="2"/>
              <a:buChar char="ü"/>
              <a:tabLst>
                <a:tab pos="-457200" algn="l"/>
              </a:tabLst>
            </a:pPr>
            <a:r>
              <a:rPr lang="ru-RU" sz="15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Руководитель информационно-технологических проектов;</a:t>
            </a:r>
          </a:p>
          <a:p>
            <a:pPr eaLnBrk="1" hangingPunct="1">
              <a:buSzPct val="90000"/>
              <a:buFont typeface="Wingdings" pitchFamily="2" charset="2"/>
              <a:buChar char="ü"/>
              <a:tabLst>
                <a:tab pos="-457200" algn="l"/>
              </a:tabLst>
            </a:pPr>
            <a:r>
              <a:rPr lang="ru-RU" sz="15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Онлайн</a:t>
            </a:r>
            <a:r>
              <a:rPr lang="ru-RU" sz="15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sales </a:t>
            </a:r>
            <a:r>
              <a:rPr lang="ru-RU" sz="15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менеджер;</a:t>
            </a:r>
          </a:p>
          <a:p>
            <a:pPr eaLnBrk="1" hangingPunct="1">
              <a:buSzPct val="90000"/>
              <a:buFont typeface="Wingdings" pitchFamily="2" charset="2"/>
              <a:buChar char="ü"/>
              <a:tabLst>
                <a:tab pos="-457200" algn="l"/>
              </a:tabLst>
            </a:pPr>
            <a:r>
              <a:rPr lang="ru-RU" sz="15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Разработчик информационных систем и технологий;</a:t>
            </a:r>
          </a:p>
          <a:p>
            <a:pPr eaLnBrk="1" hangingPunct="1">
              <a:buSzPct val="90000"/>
              <a:buFont typeface="Wingdings" pitchFamily="2" charset="2"/>
              <a:buChar char="ü"/>
              <a:tabLst>
                <a:tab pos="-457200" algn="l"/>
              </a:tabLst>
            </a:pPr>
            <a:r>
              <a:rPr lang="ru-RU" sz="15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Консультант по внедрению </a:t>
            </a:r>
            <a:r>
              <a:rPr lang="en-US" sz="15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IT</a:t>
            </a:r>
            <a:r>
              <a:rPr lang="ru-RU" sz="15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-технологий в бизнес;</a:t>
            </a:r>
          </a:p>
          <a:p>
            <a:pPr eaLnBrk="1" hangingPunct="1">
              <a:buSzPct val="90000"/>
              <a:buFont typeface="Wingdings" pitchFamily="2" charset="2"/>
              <a:buChar char="ü"/>
              <a:tabLst>
                <a:tab pos="-457200" algn="l"/>
              </a:tabLst>
            </a:pPr>
            <a:r>
              <a:rPr lang="ru-RU" sz="15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Предприниматель или собственник бизнеса.</a:t>
            </a:r>
          </a:p>
        </p:txBody>
      </p:sp>
      <p:pic>
        <p:nvPicPr>
          <p:cNvPr id="614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9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ÐÐ°ÑÑÐ¸Ð½ÐºÐ¸ Ð¿Ð¾ Ð·Ð°Ð¿ÑÐ¾ÑÑ stars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200501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8"/>
          <p:cNvSpPr>
            <a:spLocks noChangeArrowheads="1"/>
          </p:cNvSpPr>
          <p:nvPr/>
        </p:nvSpPr>
        <p:spPr bwMode="auto">
          <a:xfrm>
            <a:off x="715383" y="2420938"/>
            <a:ext cx="2549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Ведущие позиции:</a:t>
            </a:r>
          </a:p>
        </p:txBody>
      </p:sp>
      <p:pic>
        <p:nvPicPr>
          <p:cNvPr id="6151" name="Picture 8" descr="ÐÐ°ÑÑÐ¸Ð½ÐºÐ¸ Ð¿Ð¾ Ð·Ð°Ð¿ÑÐ¾ÑÑ case png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44824"/>
            <a:ext cx="2259509" cy="207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Прямоугольник 11"/>
          <p:cNvSpPr>
            <a:spLocks noChangeArrowheads="1"/>
          </p:cNvSpPr>
          <p:nvPr/>
        </p:nvSpPr>
        <p:spPr bwMode="auto">
          <a:xfrm>
            <a:off x="5148263" y="3860800"/>
            <a:ext cx="34559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8496B0"/>
              </a:buClr>
              <a:buSzPts val="1400"/>
              <a:tabLst>
                <a:tab pos="-457200" algn="l"/>
              </a:tabLst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Предыдущие выпускники работают:</a:t>
            </a:r>
          </a:p>
        </p:txBody>
      </p:sp>
      <p:sp>
        <p:nvSpPr>
          <p:cNvPr id="6153" name="Прямоугольник 12"/>
          <p:cNvSpPr>
            <a:spLocks noChangeArrowheads="1"/>
          </p:cNvSpPr>
          <p:nvPr/>
        </p:nvSpPr>
        <p:spPr bwMode="auto">
          <a:xfrm>
            <a:off x="5003800" y="4941888"/>
            <a:ext cx="38163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SzPct val="90000"/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KPMG</a:t>
            </a:r>
          </a:p>
          <a:p>
            <a:pPr marL="342900" indent="-342900" algn="ctr">
              <a:buSzPct val="90000"/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AirAstana</a:t>
            </a:r>
            <a:endParaRPr lang="en-US" sz="1400" b="1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buSzPct val="90000"/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Deloitte</a:t>
            </a:r>
          </a:p>
          <a:p>
            <a:pPr marL="342900" indent="-342900" algn="ctr">
              <a:buSzPct val="90000"/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Intercontinental</a:t>
            </a:r>
          </a:p>
          <a:p>
            <a:pPr marL="342900" indent="-342900" algn="ctr">
              <a:buSzPct val="90000"/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Tele2</a:t>
            </a:r>
          </a:p>
          <a:p>
            <a:pPr marL="342900" indent="-342900" algn="ctr">
              <a:buSzPct val="90000"/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Philip Morris</a:t>
            </a:r>
          </a:p>
          <a:p>
            <a:pPr marL="342900" indent="-342900" algn="ctr">
              <a:buSzPct val="90000"/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Dentsu</a:t>
            </a:r>
            <a:r>
              <a:rPr lang="en-US" sz="1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 Aegis Network</a:t>
            </a:r>
          </a:p>
          <a:p>
            <a:pPr marL="342900" indent="-342900" algn="ctr">
              <a:buSzPct val="90000"/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Tengri</a:t>
            </a:r>
            <a:r>
              <a:rPr lang="en-US" sz="1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 Bank</a:t>
            </a:r>
            <a:endParaRPr lang="ru-RU" sz="1400" b="1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323850" y="1628775"/>
            <a:ext cx="8569325" cy="460851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ru-RU" sz="2800" b="1" dirty="0"/>
              <a:t>    		</a:t>
            </a:r>
            <a:r>
              <a:rPr lang="ru-RU" sz="2400" b="1" dirty="0">
                <a:latin typeface="Bookman Old Style" pitchFamily="18" charset="0"/>
              </a:rPr>
              <a:t>	</a:t>
            </a:r>
            <a:r>
              <a:rPr lang="ru-RU" sz="2400" b="1" dirty="0">
                <a:latin typeface="Bookman Old Style" pitchFamily="18" charset="0"/>
                <a:cs typeface="Arial" charset="0"/>
              </a:rPr>
              <a:t>«Инновационный менеджмент» - </a:t>
            </a:r>
            <a:r>
              <a:rPr lang="ru-RU" sz="2400" dirty="0"/>
              <a:t> </a:t>
            </a:r>
            <a:r>
              <a:rPr lang="ru-RU" sz="2400" dirty="0">
                <a:latin typeface="Bookman Old Style" pitchFamily="18" charset="0"/>
              </a:rPr>
              <a:t>это подготовка квалифицированных конкурентоспособных специалистов в области инновационного менеджмента, управления развитием организации и инновационными процессами</a:t>
            </a:r>
            <a:r>
              <a:rPr lang="ru-RU" sz="2400" dirty="0">
                <a:latin typeface="Bookman Old Style" pitchFamily="18" charset="0"/>
                <a:cs typeface="Arial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>
                <a:latin typeface="Bookman Old Style" pitchFamily="18" charset="0"/>
                <a:cs typeface="Arial" charset="0"/>
              </a:rPr>
              <a:t>    	</a:t>
            </a:r>
            <a:r>
              <a:rPr lang="ru-RU" sz="2400" b="1" dirty="0">
                <a:latin typeface="Bookman Old Style" pitchFamily="18" charset="0"/>
                <a:cs typeface="Arial" charset="0"/>
              </a:rPr>
              <a:t>Программа данного профиля позволяет сформировать знания по: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>
                <a:latin typeface="Bookman Old Style" pitchFamily="18" charset="0"/>
                <a:cs typeface="Arial" charset="0"/>
              </a:rPr>
              <a:t>Внедрению новых технологий и организационных изменений;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>
                <a:latin typeface="Bookman Old Style" pitchFamily="18" charset="0"/>
                <a:cs typeface="Arial" charset="0"/>
              </a:rPr>
              <a:t>Стратегическому планированию деятельности инновационной организации;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>
                <a:latin typeface="Bookman Old Style" pitchFamily="18" charset="0"/>
                <a:cs typeface="Arial" charset="0"/>
              </a:rPr>
              <a:t>Оценке и управлению инновационными проектами (</a:t>
            </a:r>
            <a:r>
              <a:rPr lang="ru-RU" sz="2400" dirty="0" err="1">
                <a:latin typeface="Bookman Old Style" pitchFamily="18" charset="0"/>
                <a:cs typeface="Arial" charset="0"/>
              </a:rPr>
              <a:t>стартапы</a:t>
            </a:r>
            <a:r>
              <a:rPr lang="ru-RU" sz="2400" dirty="0">
                <a:latin typeface="Bookman Old Style" pitchFamily="18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b="1" dirty="0"/>
          </a:p>
        </p:txBody>
      </p:sp>
      <p:pic>
        <p:nvPicPr>
          <p:cNvPr id="4099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9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7"/>
          <p:cNvSpPr>
            <a:spLocks noChangeArrowheads="1"/>
          </p:cNvSpPr>
          <p:nvPr/>
        </p:nvSpPr>
        <p:spPr bwMode="auto">
          <a:xfrm>
            <a:off x="6659563" y="908050"/>
            <a:ext cx="1800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GB" sz="2000" b="1" dirty="0" err="1">
                <a:latin typeface="Bookman Old Style" pitchFamily="18" charset="0"/>
              </a:rPr>
              <a:t>Innoman</a:t>
            </a:r>
            <a:endParaRPr lang="en-GB" sz="20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971600" y="1628800"/>
            <a:ext cx="2154813" cy="1471199"/>
          </a:xfrm>
          <a:custGeom>
            <a:avLst/>
            <a:gdLst>
              <a:gd name="connsiteX0" fmla="*/ 0 w 2451998"/>
              <a:gd name="connsiteY0" fmla="*/ 0 h 1471199"/>
              <a:gd name="connsiteX1" fmla="*/ 2451998 w 2451998"/>
              <a:gd name="connsiteY1" fmla="*/ 0 h 1471199"/>
              <a:gd name="connsiteX2" fmla="*/ 2451998 w 2451998"/>
              <a:gd name="connsiteY2" fmla="*/ 1471199 h 1471199"/>
              <a:gd name="connsiteX3" fmla="*/ 0 w 2451998"/>
              <a:gd name="connsiteY3" fmla="*/ 1471199 h 1471199"/>
              <a:gd name="connsiteX4" fmla="*/ 0 w 2451998"/>
              <a:gd name="connsiteY4" fmla="*/ 0 h 147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1998" h="1471199">
                <a:moveTo>
                  <a:pt x="0" y="0"/>
                </a:moveTo>
                <a:lnTo>
                  <a:pt x="2451998" y="0"/>
                </a:lnTo>
                <a:lnTo>
                  <a:pt x="2451998" y="1471199"/>
                </a:lnTo>
                <a:lnTo>
                  <a:pt x="0" y="147119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23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rgbClr val="000000"/>
                </a:solidFill>
              </a:rPr>
              <a:t>Risk Management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3419872" y="1700808"/>
            <a:ext cx="2043332" cy="1471199"/>
          </a:xfrm>
          <a:custGeom>
            <a:avLst/>
            <a:gdLst>
              <a:gd name="connsiteX0" fmla="*/ 0 w 2451998"/>
              <a:gd name="connsiteY0" fmla="*/ 0 h 1471199"/>
              <a:gd name="connsiteX1" fmla="*/ 2451998 w 2451998"/>
              <a:gd name="connsiteY1" fmla="*/ 0 h 1471199"/>
              <a:gd name="connsiteX2" fmla="*/ 2451998 w 2451998"/>
              <a:gd name="connsiteY2" fmla="*/ 1471199 h 1471199"/>
              <a:gd name="connsiteX3" fmla="*/ 0 w 2451998"/>
              <a:gd name="connsiteY3" fmla="*/ 1471199 h 1471199"/>
              <a:gd name="connsiteX4" fmla="*/ 0 w 2451998"/>
              <a:gd name="connsiteY4" fmla="*/ 0 h 147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1998" h="1471199">
                <a:moveTo>
                  <a:pt x="0" y="0"/>
                </a:moveTo>
                <a:lnTo>
                  <a:pt x="2451998" y="0"/>
                </a:lnTo>
                <a:lnTo>
                  <a:pt x="2451998" y="1471199"/>
                </a:lnTo>
                <a:lnTo>
                  <a:pt x="0" y="147119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23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rgbClr val="000000"/>
                </a:solidFill>
              </a:rPr>
              <a:t>Innovation Strategy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868144" y="1556792"/>
            <a:ext cx="2094804" cy="1471199"/>
          </a:xfrm>
          <a:custGeom>
            <a:avLst/>
            <a:gdLst>
              <a:gd name="connsiteX0" fmla="*/ 0 w 2451998"/>
              <a:gd name="connsiteY0" fmla="*/ 0 h 1471199"/>
              <a:gd name="connsiteX1" fmla="*/ 2451998 w 2451998"/>
              <a:gd name="connsiteY1" fmla="*/ 0 h 1471199"/>
              <a:gd name="connsiteX2" fmla="*/ 2451998 w 2451998"/>
              <a:gd name="connsiteY2" fmla="*/ 1471199 h 1471199"/>
              <a:gd name="connsiteX3" fmla="*/ 0 w 2451998"/>
              <a:gd name="connsiteY3" fmla="*/ 1471199 h 1471199"/>
              <a:gd name="connsiteX4" fmla="*/ 0 w 2451998"/>
              <a:gd name="connsiteY4" fmla="*/ 0 h 147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1998" h="1471199">
                <a:moveTo>
                  <a:pt x="0" y="0"/>
                </a:moveTo>
                <a:lnTo>
                  <a:pt x="2451998" y="0"/>
                </a:lnTo>
                <a:lnTo>
                  <a:pt x="2451998" y="1471199"/>
                </a:lnTo>
                <a:lnTo>
                  <a:pt x="0" y="147119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23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rgbClr val="000000"/>
                </a:solidFill>
              </a:rPr>
              <a:t>Innovation Management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3419872" y="3356992"/>
            <a:ext cx="2043332" cy="1471199"/>
          </a:xfrm>
          <a:custGeom>
            <a:avLst/>
            <a:gdLst>
              <a:gd name="connsiteX0" fmla="*/ 0 w 2451998"/>
              <a:gd name="connsiteY0" fmla="*/ 0 h 1471199"/>
              <a:gd name="connsiteX1" fmla="*/ 2451998 w 2451998"/>
              <a:gd name="connsiteY1" fmla="*/ 0 h 1471199"/>
              <a:gd name="connsiteX2" fmla="*/ 2451998 w 2451998"/>
              <a:gd name="connsiteY2" fmla="*/ 1471199 h 1471199"/>
              <a:gd name="connsiteX3" fmla="*/ 0 w 2451998"/>
              <a:gd name="connsiteY3" fmla="*/ 1471199 h 1471199"/>
              <a:gd name="connsiteX4" fmla="*/ 0 w 2451998"/>
              <a:gd name="connsiteY4" fmla="*/ 0 h 147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1998" h="1471199">
                <a:moveTo>
                  <a:pt x="0" y="0"/>
                </a:moveTo>
                <a:lnTo>
                  <a:pt x="2451998" y="0"/>
                </a:lnTo>
                <a:lnTo>
                  <a:pt x="2451998" y="1471199"/>
                </a:lnTo>
                <a:lnTo>
                  <a:pt x="0" y="147119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23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rgbClr val="000000"/>
                </a:solidFill>
              </a:rPr>
              <a:t>Appraisal and expertise of innovation projects</a:t>
            </a:r>
            <a:endParaRPr lang="ru-RU" sz="1167" dirty="0">
              <a:solidFill>
                <a:srgbClr val="000000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043608" y="3284984"/>
            <a:ext cx="2043332" cy="1471199"/>
          </a:xfrm>
          <a:custGeom>
            <a:avLst/>
            <a:gdLst>
              <a:gd name="connsiteX0" fmla="*/ 0 w 2451998"/>
              <a:gd name="connsiteY0" fmla="*/ 0 h 1471199"/>
              <a:gd name="connsiteX1" fmla="*/ 2451998 w 2451998"/>
              <a:gd name="connsiteY1" fmla="*/ 0 h 1471199"/>
              <a:gd name="connsiteX2" fmla="*/ 2451998 w 2451998"/>
              <a:gd name="connsiteY2" fmla="*/ 1471199 h 1471199"/>
              <a:gd name="connsiteX3" fmla="*/ 0 w 2451998"/>
              <a:gd name="connsiteY3" fmla="*/ 1471199 h 1471199"/>
              <a:gd name="connsiteX4" fmla="*/ 0 w 2451998"/>
              <a:gd name="connsiteY4" fmla="*/ 0 h 147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1998" h="1471199">
                <a:moveTo>
                  <a:pt x="0" y="0"/>
                </a:moveTo>
                <a:lnTo>
                  <a:pt x="2451998" y="0"/>
                </a:lnTo>
                <a:lnTo>
                  <a:pt x="2451998" y="1471199"/>
                </a:lnTo>
                <a:lnTo>
                  <a:pt x="0" y="147119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23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rgbClr val="000000"/>
                </a:solidFill>
              </a:rPr>
              <a:t>National Innovation Systems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1760" y="23184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Дополнительные модули курса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5940152" y="3212976"/>
            <a:ext cx="2094804" cy="1471199"/>
          </a:xfrm>
          <a:custGeom>
            <a:avLst/>
            <a:gdLst>
              <a:gd name="connsiteX0" fmla="*/ 0 w 2451998"/>
              <a:gd name="connsiteY0" fmla="*/ 0 h 1471199"/>
              <a:gd name="connsiteX1" fmla="*/ 2451998 w 2451998"/>
              <a:gd name="connsiteY1" fmla="*/ 0 h 1471199"/>
              <a:gd name="connsiteX2" fmla="*/ 2451998 w 2451998"/>
              <a:gd name="connsiteY2" fmla="*/ 1471199 h 1471199"/>
              <a:gd name="connsiteX3" fmla="*/ 0 w 2451998"/>
              <a:gd name="connsiteY3" fmla="*/ 1471199 h 1471199"/>
              <a:gd name="connsiteX4" fmla="*/ 0 w 2451998"/>
              <a:gd name="connsiteY4" fmla="*/ 0 h 147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1998" h="1471199">
                <a:moveTo>
                  <a:pt x="0" y="0"/>
                </a:moveTo>
                <a:lnTo>
                  <a:pt x="2451998" y="0"/>
                </a:lnTo>
                <a:lnTo>
                  <a:pt x="2451998" y="1471199"/>
                </a:lnTo>
                <a:lnTo>
                  <a:pt x="0" y="14711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23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rgbClr val="000000"/>
                </a:solidFill>
              </a:rPr>
              <a:t>Knowledge Management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971600" y="4869160"/>
            <a:ext cx="2154813" cy="1471199"/>
          </a:xfrm>
          <a:custGeom>
            <a:avLst/>
            <a:gdLst>
              <a:gd name="connsiteX0" fmla="*/ 0 w 2451998"/>
              <a:gd name="connsiteY0" fmla="*/ 0 h 1471199"/>
              <a:gd name="connsiteX1" fmla="*/ 2451998 w 2451998"/>
              <a:gd name="connsiteY1" fmla="*/ 0 h 1471199"/>
              <a:gd name="connsiteX2" fmla="*/ 2451998 w 2451998"/>
              <a:gd name="connsiteY2" fmla="*/ 1471199 h 1471199"/>
              <a:gd name="connsiteX3" fmla="*/ 0 w 2451998"/>
              <a:gd name="connsiteY3" fmla="*/ 1471199 h 1471199"/>
              <a:gd name="connsiteX4" fmla="*/ 0 w 2451998"/>
              <a:gd name="connsiteY4" fmla="*/ 0 h 147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1998" h="1471199">
                <a:moveTo>
                  <a:pt x="0" y="0"/>
                </a:moveTo>
                <a:lnTo>
                  <a:pt x="2451998" y="0"/>
                </a:lnTo>
                <a:lnTo>
                  <a:pt x="2451998" y="1471199"/>
                </a:lnTo>
                <a:lnTo>
                  <a:pt x="0" y="147119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23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rgbClr val="000000"/>
                </a:solidFill>
              </a:rPr>
              <a:t>Change Management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3419872" y="4941168"/>
            <a:ext cx="2043332" cy="1471199"/>
          </a:xfrm>
          <a:custGeom>
            <a:avLst/>
            <a:gdLst>
              <a:gd name="connsiteX0" fmla="*/ 0 w 2451998"/>
              <a:gd name="connsiteY0" fmla="*/ 0 h 1471199"/>
              <a:gd name="connsiteX1" fmla="*/ 2451998 w 2451998"/>
              <a:gd name="connsiteY1" fmla="*/ 0 h 1471199"/>
              <a:gd name="connsiteX2" fmla="*/ 2451998 w 2451998"/>
              <a:gd name="connsiteY2" fmla="*/ 1471199 h 1471199"/>
              <a:gd name="connsiteX3" fmla="*/ 0 w 2451998"/>
              <a:gd name="connsiteY3" fmla="*/ 1471199 h 1471199"/>
              <a:gd name="connsiteX4" fmla="*/ 0 w 2451998"/>
              <a:gd name="connsiteY4" fmla="*/ 0 h 147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1998" h="1471199">
                <a:moveTo>
                  <a:pt x="0" y="0"/>
                </a:moveTo>
                <a:lnTo>
                  <a:pt x="2451998" y="0"/>
                </a:lnTo>
                <a:lnTo>
                  <a:pt x="2451998" y="1471199"/>
                </a:lnTo>
                <a:lnTo>
                  <a:pt x="0" y="147119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23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rgbClr val="000000"/>
                </a:solidFill>
              </a:rPr>
              <a:t>Business Startup Simulation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5940152" y="4941168"/>
            <a:ext cx="2094804" cy="1471199"/>
          </a:xfrm>
          <a:custGeom>
            <a:avLst/>
            <a:gdLst>
              <a:gd name="connsiteX0" fmla="*/ 0 w 2451998"/>
              <a:gd name="connsiteY0" fmla="*/ 0 h 1471199"/>
              <a:gd name="connsiteX1" fmla="*/ 2451998 w 2451998"/>
              <a:gd name="connsiteY1" fmla="*/ 0 h 1471199"/>
              <a:gd name="connsiteX2" fmla="*/ 2451998 w 2451998"/>
              <a:gd name="connsiteY2" fmla="*/ 1471199 h 1471199"/>
              <a:gd name="connsiteX3" fmla="*/ 0 w 2451998"/>
              <a:gd name="connsiteY3" fmla="*/ 1471199 h 1471199"/>
              <a:gd name="connsiteX4" fmla="*/ 0 w 2451998"/>
              <a:gd name="connsiteY4" fmla="*/ 0 h 147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1998" h="1471199">
                <a:moveTo>
                  <a:pt x="0" y="0"/>
                </a:moveTo>
                <a:lnTo>
                  <a:pt x="2451998" y="0"/>
                </a:lnTo>
                <a:lnTo>
                  <a:pt x="2451998" y="1471199"/>
                </a:lnTo>
                <a:lnTo>
                  <a:pt x="0" y="147119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23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rgbClr val="000000"/>
                </a:solidFill>
              </a:rPr>
              <a:t>Innovation Business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19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9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148064" y="908720"/>
            <a:ext cx="2520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b="1" dirty="0" err="1">
                <a:latin typeface="Bookman Old Style" pitchFamily="18" charset="0"/>
              </a:rPr>
              <a:t>Innoman</a:t>
            </a:r>
            <a:endParaRPr lang="en-GB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616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179388" y="1340769"/>
            <a:ext cx="8964612" cy="64807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Карьера и возможность трудоустройства</a:t>
            </a:r>
            <a:br>
              <a:rPr lang="ru-RU" sz="32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250825" y="2997200"/>
            <a:ext cx="4681538" cy="3338513"/>
          </a:xfrm>
        </p:spPr>
        <p:txBody>
          <a:bodyPr>
            <a:normAutofit/>
          </a:bodyPr>
          <a:lstStyle/>
          <a:p>
            <a:pPr eaLnBrk="1" hangingPunct="1">
              <a:buSzPct val="90000"/>
              <a:buFont typeface="Wingdings" pitchFamily="2" charset="2"/>
              <a:buChar char="ü"/>
              <a:tabLst>
                <a:tab pos="-457200" algn="l"/>
              </a:tabLst>
            </a:pPr>
            <a:r>
              <a:rPr lang="ru-RU" sz="16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Руководитель отдела исследований и разработок;</a:t>
            </a:r>
          </a:p>
          <a:p>
            <a:pPr eaLnBrk="1" hangingPunct="1">
              <a:buSzPct val="90000"/>
              <a:buFont typeface="Wingdings" pitchFamily="2" charset="2"/>
              <a:buChar char="ü"/>
              <a:tabLst>
                <a:tab pos="-457200" algn="l"/>
              </a:tabLst>
            </a:pPr>
            <a:r>
              <a:rPr lang="ru-RU" sz="16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Управляющий субъектами инновационной инфраструктуры;</a:t>
            </a:r>
          </a:p>
          <a:p>
            <a:pPr eaLnBrk="1" hangingPunct="1">
              <a:buSzPct val="90000"/>
              <a:buFont typeface="Wingdings" pitchFamily="2" charset="2"/>
              <a:buChar char="ü"/>
              <a:tabLst>
                <a:tab pos="-457200" algn="l"/>
              </a:tabLst>
            </a:pPr>
            <a:r>
              <a:rPr lang="ru-RU" sz="16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Руководители инновационных проектов;</a:t>
            </a:r>
          </a:p>
          <a:p>
            <a:pPr>
              <a:buSzPct val="90000"/>
              <a:buFont typeface="Wingdings" pitchFamily="2" charset="2"/>
              <a:buChar char="ü"/>
              <a:tabLst>
                <a:tab pos="-457200" algn="l"/>
              </a:tabLst>
            </a:pPr>
            <a:r>
              <a:rPr lang="ru-RU" sz="1600" b="1" dirty="0">
                <a:latin typeface="Bookman Old Style" pitchFamily="18" charset="0"/>
              </a:rPr>
              <a:t>Менеджер по инновациям, менеджер по продукту, менеджер проекта, бизнес-аналитик;</a:t>
            </a:r>
          </a:p>
          <a:p>
            <a:pPr>
              <a:buSzPct val="90000"/>
              <a:buFont typeface="Wingdings" pitchFamily="2" charset="2"/>
              <a:buChar char="ü"/>
              <a:tabLst>
                <a:tab pos="-457200" algn="l"/>
              </a:tabLst>
            </a:pPr>
            <a:r>
              <a:rPr lang="ru-RU" sz="1600" b="1" dirty="0">
                <a:latin typeface="Bookman Old Style" pitchFamily="18" charset="0"/>
              </a:rPr>
              <a:t>Директор по развитию проекта / организации</a:t>
            </a:r>
          </a:p>
          <a:p>
            <a:pPr>
              <a:buSzPct val="90000"/>
              <a:buFont typeface="Wingdings" pitchFamily="2" charset="2"/>
              <a:buChar char="ü"/>
              <a:tabLst>
                <a:tab pos="-457200" algn="l"/>
              </a:tabLst>
            </a:pPr>
            <a:endParaRPr lang="ru-RU" sz="1600" b="1" dirty="0">
              <a:latin typeface="Bookman Old Style" pitchFamily="18" charset="0"/>
            </a:endParaRPr>
          </a:p>
          <a:p>
            <a:pPr eaLnBrk="1" hangingPunct="1">
              <a:buSzPct val="90000"/>
              <a:buFont typeface="Wingdings" pitchFamily="2" charset="2"/>
              <a:buChar char="ü"/>
              <a:tabLst>
                <a:tab pos="-457200" algn="l"/>
              </a:tabLst>
            </a:pPr>
            <a:endParaRPr lang="ru-RU" sz="1600" b="1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9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ÐÐ°ÑÑÐ¸Ð½ÐºÐ¸ Ð¿Ð¾ Ð·Ð°Ð¿ÑÐ¾ÑÑ stars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200501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8"/>
          <p:cNvSpPr>
            <a:spLocks noChangeArrowheads="1"/>
          </p:cNvSpPr>
          <p:nvPr/>
        </p:nvSpPr>
        <p:spPr bwMode="auto">
          <a:xfrm>
            <a:off x="715383" y="2420938"/>
            <a:ext cx="2549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Ведущие позиции:</a:t>
            </a:r>
          </a:p>
        </p:txBody>
      </p:sp>
      <p:pic>
        <p:nvPicPr>
          <p:cNvPr id="6151" name="Picture 8" descr="ÐÐ°ÑÑÐ¸Ð½ÐºÐ¸ Ð¿Ð¾ Ð·Ð°Ð¿ÑÐ¾ÑÑ case png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44824"/>
            <a:ext cx="2259509" cy="207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Прямоугольник 11"/>
          <p:cNvSpPr>
            <a:spLocks noChangeArrowheads="1"/>
          </p:cNvSpPr>
          <p:nvPr/>
        </p:nvSpPr>
        <p:spPr bwMode="auto">
          <a:xfrm>
            <a:off x="5148263" y="3860800"/>
            <a:ext cx="34559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8496B0"/>
              </a:buClr>
              <a:buSzPts val="1400"/>
              <a:tabLst>
                <a:tab pos="-457200" algn="l"/>
              </a:tabLst>
            </a:pPr>
            <a:r>
              <a:rPr lang="ru-RU" sz="20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Предыдущие выпускники работают:</a:t>
            </a:r>
          </a:p>
        </p:txBody>
      </p:sp>
      <p:sp>
        <p:nvSpPr>
          <p:cNvPr id="6153" name="Прямоугольник 12"/>
          <p:cNvSpPr>
            <a:spLocks noChangeArrowheads="1"/>
          </p:cNvSpPr>
          <p:nvPr/>
        </p:nvSpPr>
        <p:spPr bwMode="auto">
          <a:xfrm>
            <a:off x="5003800" y="4941888"/>
            <a:ext cx="38163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SzPct val="90000"/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KPMG</a:t>
            </a:r>
          </a:p>
          <a:p>
            <a:pPr marL="342900" indent="-342900" algn="ctr">
              <a:buSzPct val="90000"/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AirAstana</a:t>
            </a:r>
            <a:endParaRPr lang="en-US" sz="1400" b="1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buSzPct val="90000"/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Deloitte</a:t>
            </a:r>
          </a:p>
          <a:p>
            <a:pPr marL="342900" indent="-342900" algn="ctr">
              <a:buSzPct val="90000"/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Intercontinental</a:t>
            </a:r>
          </a:p>
          <a:p>
            <a:pPr marL="342900" indent="-342900" algn="ctr">
              <a:buSzPct val="90000"/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Tele2</a:t>
            </a:r>
          </a:p>
          <a:p>
            <a:pPr marL="342900" indent="-342900" algn="ctr">
              <a:buSzPct val="90000"/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Philip Morris</a:t>
            </a:r>
          </a:p>
          <a:p>
            <a:pPr marL="342900" indent="-342900" algn="ctr">
              <a:buSzPct val="90000"/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Dentsu</a:t>
            </a:r>
            <a:r>
              <a:rPr lang="en-US" sz="1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 Aegis Network</a:t>
            </a:r>
          </a:p>
          <a:p>
            <a:pPr marL="342900" indent="-342900" algn="ctr">
              <a:buSzPct val="90000"/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 err="1">
                <a:latin typeface="Bookman Old Style" pitchFamily="18" charset="0"/>
                <a:ea typeface="Verdana" pitchFamily="34" charset="0"/>
                <a:cs typeface="Verdana" pitchFamily="34" charset="0"/>
              </a:rPr>
              <a:t>Tengri</a:t>
            </a:r>
            <a:r>
              <a:rPr lang="en-US" sz="1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 Bank</a:t>
            </a:r>
            <a:endParaRPr lang="ru-RU" sz="1400" b="1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329</Words>
  <Application>Microsoft Office PowerPoint</Application>
  <PresentationFormat>Экран (4:3)</PresentationFormat>
  <Paragraphs>128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Международный Университет Информационных Технологий </vt:lpstr>
      <vt:lpstr>Презентация PowerPoint</vt:lpstr>
      <vt:lpstr>Структура курса</vt:lpstr>
      <vt:lpstr>Структура курса</vt:lpstr>
      <vt:lpstr>Дополнительные модули курса</vt:lpstr>
      <vt:lpstr>Карьера и возможность трудоустройства </vt:lpstr>
      <vt:lpstr>Презентация PowerPoint</vt:lpstr>
      <vt:lpstr>Презентация PowerPoint</vt:lpstr>
      <vt:lpstr>Карьера и возможность трудоустройства </vt:lpstr>
      <vt:lpstr>Презентация PowerPoint</vt:lpstr>
      <vt:lpstr>Наука</vt:lpstr>
      <vt:lpstr>Наука</vt:lpstr>
      <vt:lpstr>Лаборатории и проекты</vt:lpstr>
      <vt:lpstr>Достижения студентов</vt:lpstr>
      <vt:lpstr>Спорт</vt:lpstr>
      <vt:lpstr>Академическая мобильность</vt:lpstr>
      <vt:lpstr>Презентация PowerPoint</vt:lpstr>
      <vt:lpstr>Мы ждем Вас!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Университет Информационных Технологий</dc:title>
  <dc:creator>Asus</dc:creator>
  <cp:lastModifiedBy>Asus</cp:lastModifiedBy>
  <cp:revision>25</cp:revision>
  <dcterms:created xsi:type="dcterms:W3CDTF">2020-05-04T13:12:03Z</dcterms:created>
  <dcterms:modified xsi:type="dcterms:W3CDTF">2020-05-29T11:33:09Z</dcterms:modified>
</cp:coreProperties>
</file>